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5" r:id="rId1"/>
  </p:sldMasterIdLst>
  <p:notesMasterIdLst>
    <p:notesMasterId r:id="rId19"/>
  </p:notesMasterIdLst>
  <p:sldIdLst>
    <p:sldId id="257" r:id="rId2"/>
    <p:sldId id="258" r:id="rId3"/>
    <p:sldId id="455" r:id="rId4"/>
    <p:sldId id="431" r:id="rId5"/>
    <p:sldId id="432" r:id="rId6"/>
    <p:sldId id="333" r:id="rId7"/>
    <p:sldId id="433" r:id="rId8"/>
    <p:sldId id="282" r:id="rId9"/>
    <p:sldId id="335" r:id="rId10"/>
    <p:sldId id="336" r:id="rId11"/>
    <p:sldId id="337" r:id="rId12"/>
    <p:sldId id="355" r:id="rId13"/>
    <p:sldId id="356" r:id="rId14"/>
    <p:sldId id="357" r:id="rId15"/>
    <p:sldId id="435" r:id="rId16"/>
    <p:sldId id="436" r:id="rId17"/>
    <p:sldId id="349" r:id="rId18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0639D-481D-4846-B978-CD06295AA0F6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945F8D-5A97-4396-AD7C-C3AEB4C27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729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9352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82483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82483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89747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96057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38243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FD8D97-45F6-4286-A12A-BF7AFE036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0C6792-224B-470D-8372-8335C2A4A2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69EFE9-8414-4751-A83A-8AF4940F9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B0BFCF-6EFE-4EB3-8DA2-25ED249BB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496F39-4227-4080-9E33-F16B49732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723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31114-DA58-46DD-A599-21D640FFC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EBCF67-58C0-4EEE-A39C-5BCD5346C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4B169E-5AB4-40A9-9EBE-55DB59927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73C20A-0948-428A-BCD0-CD285140E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608740-E831-4315-8559-37528A34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67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34EC3B-4585-4890-8566-909F94B71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95C58A-1FD3-40D0-AD05-D3736FDC4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9E7C12-AB8C-4C0F-986D-1214D60C5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E33BD0-AFE1-44D5-AC81-A3A71256A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104FB0-BC18-4C2B-A29A-7DB994694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930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 type="tx">
  <p:cSld name="제목 및 구분점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4264F1A-55CA-49C6-97C5-C9118C7A387F}"/>
              </a:ext>
            </a:extLst>
          </p:cNvPr>
          <p:cNvSpPr/>
          <p:nvPr userDrawn="1"/>
        </p:nvSpPr>
        <p:spPr>
          <a:xfrm>
            <a:off x="6228080" y="1076960"/>
            <a:ext cx="78504" cy="47040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1005370" y="3002000"/>
            <a:ext cx="4958551" cy="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125" tIns="30125" rIns="30125" bIns="301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5333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>
            <a:off x="6441440" y="1076960"/>
            <a:ext cx="5099979" cy="470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125" tIns="30125" rIns="30125" bIns="30125" anchor="t" anchorCtr="0">
            <a:noAutofit/>
          </a:bodyPr>
          <a:lstStyle>
            <a:lvl1pPr marL="609585" lvl="0" indent="-482588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100"/>
              <a:buFont typeface="+mj-lt"/>
              <a:buAutoNum type="arabicPeriod"/>
              <a:defRPr sz="3733"/>
            </a:lvl1pPr>
            <a:lvl2pPr marL="1219170" lvl="1" indent="-482588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1867"/>
            </a:lvl2pPr>
            <a:lvl3pPr marL="1828754" lvl="2" indent="-482588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1867"/>
            </a:lvl3pPr>
            <a:lvl4pPr marL="2438339" lvl="3" indent="-482588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1867"/>
            </a:lvl4pPr>
            <a:lvl5pPr marL="3047924" lvl="4" indent="-482588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1867"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 dirty="0"/>
          </a:p>
        </p:txBody>
      </p:sp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6187532" y="5999945"/>
            <a:ext cx="159600" cy="1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0125" tIns="30125" rIns="30125" bIns="301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3564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userDrawn="1">
  <p:cSld name="1_캡션 있는 그림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 hasCustomPrompt="1"/>
          </p:nvPr>
        </p:nvSpPr>
        <p:spPr>
          <a:xfrm>
            <a:off x="127635" y="-1"/>
            <a:ext cx="6628765" cy="638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ko-KR" altLang="en-US" dirty="0" err="1"/>
              <a:t>중제목</a:t>
            </a:r>
            <a:endParaRPr dirty="0"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557534" y="1757581"/>
            <a:ext cx="11076929" cy="167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239994" lvl="0" indent="143996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Char char="•"/>
              <a:defRPr sz="1600"/>
            </a:lvl1pPr>
            <a:lvl2pPr marL="1219170" lvl="1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2pPr>
            <a:lvl3pPr marL="1828754" lvl="2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/>
            </a:lvl3pPr>
            <a:lvl4pPr marL="2438339" lvl="3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4pPr>
            <a:lvl5pPr marL="3047924" lvl="4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5pPr>
            <a:lvl6pPr marL="3657509" lvl="5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6pPr>
            <a:lvl7pPr marL="4267093" lvl="6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7pPr>
            <a:lvl8pPr marL="4876678" lvl="7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8pPr>
            <a:lvl9pPr marL="5486263" lvl="8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9pPr>
          </a:lstStyle>
          <a:p>
            <a:endParaRPr dirty="0"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600" cy="3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5200" cy="3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600" cy="3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oogle Shape;100;p15">
            <a:extLst>
              <a:ext uri="{FF2B5EF4-FFF2-40B4-BE49-F238E27FC236}">
                <a16:creationId xmlns:a16="http://schemas.microsoft.com/office/drawing/2014/main" id="{1372F125-0532-43C8-A87E-0E5FCDAE15CF}"/>
              </a:ext>
            </a:extLst>
          </p:cNvPr>
          <p:cNvGrpSpPr/>
          <p:nvPr userDrawn="1"/>
        </p:nvGrpSpPr>
        <p:grpSpPr>
          <a:xfrm>
            <a:off x="127635" y="639885"/>
            <a:ext cx="4208700" cy="50700"/>
            <a:chOff x="127635" y="1360805"/>
            <a:chExt cx="4208700" cy="50700"/>
          </a:xfrm>
        </p:grpSpPr>
        <p:sp>
          <p:nvSpPr>
            <p:cNvPr id="9" name="Google Shape;101;p15">
              <a:extLst>
                <a:ext uri="{FF2B5EF4-FFF2-40B4-BE49-F238E27FC236}">
                  <a16:creationId xmlns:a16="http://schemas.microsoft.com/office/drawing/2014/main" id="{47ACF025-CC2F-475E-A88E-ECAF01C01F43}"/>
                </a:ext>
              </a:extLst>
            </p:cNvPr>
            <p:cNvSpPr/>
            <p:nvPr/>
          </p:nvSpPr>
          <p:spPr>
            <a:xfrm>
              <a:off x="127635" y="1360805"/>
              <a:ext cx="4208700" cy="507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Arial"/>
                <a:buNone/>
              </a:pPr>
              <a:r>
                <a:rPr lang="en-US" sz="1867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2;p15">
              <a:extLst>
                <a:ext uri="{FF2B5EF4-FFF2-40B4-BE49-F238E27FC236}">
                  <a16:creationId xmlns:a16="http://schemas.microsoft.com/office/drawing/2014/main" id="{0B315D99-8327-4695-BC03-2394C5D40399}"/>
                </a:ext>
              </a:extLst>
            </p:cNvPr>
            <p:cNvSpPr/>
            <p:nvPr/>
          </p:nvSpPr>
          <p:spPr>
            <a:xfrm>
              <a:off x="127635" y="1361440"/>
              <a:ext cx="429900" cy="48300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D7D31"/>
                </a:buClr>
                <a:buSzPts val="1400"/>
                <a:buFont typeface="Arial"/>
                <a:buNone/>
              </a:pPr>
              <a:r>
                <a:rPr lang="en-US" sz="1867" b="0" i="0" u="none" strike="noStrike" cap="none">
                  <a:solidFill>
                    <a:srgbClr val="ED7D3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" name="Google Shape;64;p10">
            <a:extLst>
              <a:ext uri="{FF2B5EF4-FFF2-40B4-BE49-F238E27FC236}">
                <a16:creationId xmlns:a16="http://schemas.microsoft.com/office/drawing/2014/main" id="{8A0075DA-99F1-441F-ABB4-9DCB570A736E}"/>
              </a:ext>
            </a:extLst>
          </p:cNvPr>
          <p:cNvSpPr txBox="1">
            <a:spLocks noGrp="1"/>
          </p:cNvSpPr>
          <p:nvPr>
            <p:ph type="body" idx="13" hasCustomPrompt="1"/>
          </p:nvPr>
        </p:nvSpPr>
        <p:spPr>
          <a:xfrm>
            <a:off x="557535" y="822861"/>
            <a:ext cx="11076931" cy="690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239994" lvl="0" indent="-335992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ingdings" panose="05000000000000000000" pitchFamily="2" charset="2"/>
              <a:buChar char="u"/>
              <a:defRPr sz="2667"/>
            </a:lvl1pPr>
            <a:lvl2pPr marL="1219170" lvl="1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2pPr>
            <a:lvl3pPr marL="1828754" lvl="2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/>
            </a:lvl3pPr>
            <a:lvl4pPr marL="2438339" lvl="3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4pPr>
            <a:lvl5pPr marL="3047924" lvl="4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5pPr>
            <a:lvl6pPr marL="3657509" lvl="5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6pPr>
            <a:lvl7pPr marL="4267093" lvl="6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7pPr>
            <a:lvl8pPr marL="4876678" lvl="7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8pPr>
            <a:lvl9pPr marL="5486263" lvl="8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9pPr>
          </a:lstStyle>
          <a:p>
            <a:r>
              <a:rPr lang="ko-KR" altLang="en-US" dirty="0"/>
              <a:t>소제목</a:t>
            </a:r>
            <a:endParaRPr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92DE3E2-30FD-458B-BFD1-4010ABC92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13800" y="147051"/>
            <a:ext cx="3286760" cy="491067"/>
          </a:xfrm>
        </p:spPr>
        <p:txBody>
          <a:bodyPr anchor="ctr"/>
          <a:lstStyle>
            <a:lvl1pPr marL="126997" indent="0" algn="r">
              <a:buNone/>
              <a:defRPr sz="2133" b="1">
                <a:solidFill>
                  <a:schemeClr val="bg1">
                    <a:lumMod val="75000"/>
                  </a:schemeClr>
                </a:solidFill>
              </a:defRPr>
            </a:lvl1pPr>
            <a:lvl2pPr marL="761981" indent="0">
              <a:buNone/>
              <a:defRPr/>
            </a:lvl2pPr>
            <a:lvl3pPr marL="1396965" indent="0">
              <a:buNone/>
              <a:defRPr/>
            </a:lvl3pPr>
            <a:lvl4pPr marL="2015016" indent="0">
              <a:buNone/>
              <a:defRPr/>
            </a:lvl4pPr>
            <a:lvl5pPr marL="2624601" indent="0">
              <a:buNone/>
              <a:defRPr/>
            </a:lvl5pPr>
          </a:lstStyle>
          <a:p>
            <a:pPr lvl="0"/>
            <a:r>
              <a:rPr lang="ko-KR" altLang="en-US" dirty="0" err="1"/>
              <a:t>대제목</a:t>
            </a:r>
            <a:endParaRPr lang="ko-KR" altLang="en-US" dirty="0"/>
          </a:p>
        </p:txBody>
      </p:sp>
      <p:sp>
        <p:nvSpPr>
          <p:cNvPr id="12" name="Google Shape;63;p10">
            <a:extLst>
              <a:ext uri="{FF2B5EF4-FFF2-40B4-BE49-F238E27FC236}">
                <a16:creationId xmlns:a16="http://schemas.microsoft.com/office/drawing/2014/main" id="{80C97AAA-D0F5-4973-9E5A-C6683BE08C15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62613" y="3616169"/>
            <a:ext cx="2922267" cy="2418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814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2CB7B-60EF-47FB-B724-CD9754DBA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089712-F94B-4919-8790-7AC66DC7C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DBFA44-BDC1-4FAE-A38D-574AE05D0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CF591B-45FD-406A-80F2-467F3A430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67F0BC-78F7-4A18-A55F-F97783E4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43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96B42B-1081-47E0-8C1F-9D0936A0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7B8E18-60A9-49F5-A726-C8C89CBFB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2BD8AC-5FA0-4713-A3AC-2255B8971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17FEAA-B9E1-441A-84FD-D9433C7F8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B60C7F-A4FF-42F2-8C94-6D509DA20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110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44DDE-BFD3-48CA-B4C3-BBC91AF43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AD5E7C-BD6E-43BB-8C9F-7260D3D67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D9C091-133E-4A68-84C8-21A3CEB6A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7ECDFE-AE23-470F-BC5D-9BFD9106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1D294F-53E0-46E4-AFC2-B48110436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6A880E-A564-4C53-8EE1-51AC74C79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00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AE1B2A-220A-435B-BA60-90C933396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2E01BB-7BBA-467E-A918-8178D161D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ACCE5B-C7DB-491C-B3AC-986B201CF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C7DAF6-B407-46D9-A16A-AD6F2D2A0C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3E7F83-3BC3-47ED-A366-0FF68E8AA9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03F70AE-56D8-40D6-B0F5-668392ACE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19C68E-436E-47E6-ABE0-8575FA36C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CD4D4D-D85B-469B-9DD8-2A4BF65C1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880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74B8AD-DCA6-4DFF-8A01-37D3B4544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B6A8F3-2D76-4B55-9500-22E964F01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2F7115-03D5-4960-AD57-83AC41916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5A4616E-C09C-49A5-9B46-018DCE3B2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780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79E761-9420-4012-97BC-5AC075E9A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D73FA8D-5411-4BB3-A2A2-D5758B431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9EB728-B049-4A05-BA64-3FC433DD3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577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0E87F-7284-4137-828D-9B5931C96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C7DAD2-6C96-476D-9BF8-9280EC968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3EA553-B91A-4D90-A504-D0D4A4A889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064B2D-6D93-445C-B909-F836494B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B2DD0B-4304-4E7B-B730-6197FDD85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BF37F1-ACE3-4054-BB83-98AED6F45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3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4A7846-05A1-43D8-8192-DF359C3E9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7BF1F0-7CF6-47FA-8568-AA99D6737A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D1C78E-990D-4B6F-BC32-B0ACFD301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B05D8E-42AA-4651-9F25-B684A116C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2AB5F6-F19D-4E5E-8F95-C39E4CC19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857AAA-BA8F-4049-9F88-FF94BABDA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329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F06BCA-78D4-4377-A7BF-20E9F9525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D2286C-C333-4F75-8D22-79E23DAF3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2C8A5D-A6CF-4C8D-B7E7-684CAE595D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4ED48D-9B38-47F7-A2DB-DB51A79D3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9E1B4-DE91-448B-82E2-3D89920446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316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71" r:id="rId12"/>
    <p:sldLayoutId id="2147483872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afe.naver.com/unrealunity/18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89212" y="997527"/>
            <a:ext cx="8915399" cy="2262781"/>
          </a:xfrm>
        </p:spPr>
        <p:txBody>
          <a:bodyPr/>
          <a:lstStyle/>
          <a:p>
            <a:r>
              <a:rPr lang="ko-KR" altLang="en-US" dirty="0"/>
              <a:t>게임엔진</a:t>
            </a:r>
            <a:r>
              <a:rPr lang="en-US" altLang="ko-KR" dirty="0"/>
              <a:t>2</a:t>
            </a:r>
            <a:r>
              <a:rPr lang="ko-KR" altLang="en-US" dirty="0"/>
              <a:t> 제</a:t>
            </a:r>
            <a:r>
              <a:rPr lang="en-US" altLang="ko-KR" dirty="0"/>
              <a:t>1</a:t>
            </a:r>
            <a:r>
              <a:rPr lang="ko-KR" altLang="en-US" dirty="0"/>
              <a:t>주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589213" y="4094017"/>
            <a:ext cx="8915399" cy="2244437"/>
          </a:xfrm>
        </p:spPr>
        <p:txBody>
          <a:bodyPr>
            <a:noAutofit/>
          </a:bodyPr>
          <a:lstStyle/>
          <a:p>
            <a:pPr algn="r"/>
            <a:r>
              <a:rPr lang="ko-KR" altLang="en-US" sz="2800" dirty="0"/>
              <a:t>강의</a:t>
            </a:r>
            <a:r>
              <a:rPr lang="en-US" altLang="ko-KR" sz="2800" dirty="0"/>
              <a:t> </a:t>
            </a:r>
            <a:r>
              <a:rPr lang="ko-KR" altLang="en-US" sz="2800" dirty="0"/>
              <a:t>소개</a:t>
            </a:r>
            <a:endParaRPr lang="en-US" altLang="ko-KR" sz="2800" dirty="0"/>
          </a:p>
          <a:p>
            <a:pPr algn="r"/>
            <a:r>
              <a:rPr lang="ko-KR" altLang="en-US" sz="2800" dirty="0" err="1"/>
              <a:t>드론</a:t>
            </a:r>
            <a:r>
              <a:rPr lang="en-US" altLang="ko-KR" sz="2800" dirty="0"/>
              <a:t>IoT</a:t>
            </a:r>
            <a:r>
              <a:rPr lang="ko-KR" altLang="en-US" sz="2800" dirty="0"/>
              <a:t>시뮬레이션학부</a:t>
            </a:r>
            <a:endParaRPr lang="en-US" altLang="ko-KR" sz="2800" dirty="0"/>
          </a:p>
          <a:p>
            <a:pPr algn="r"/>
            <a:r>
              <a:rPr lang="ko-KR" altLang="en-US" sz="2800" dirty="0"/>
              <a:t>담당교수 </a:t>
            </a:r>
            <a:r>
              <a:rPr lang="en-US" altLang="ko-KR" sz="2800" dirty="0"/>
              <a:t>: </a:t>
            </a:r>
            <a:r>
              <a:rPr lang="ko-KR" altLang="en-US" sz="2800" dirty="0"/>
              <a:t>이형원</a:t>
            </a:r>
            <a:endParaRPr lang="en-US" altLang="ko-KR" sz="2800" dirty="0"/>
          </a:p>
          <a:p>
            <a:pPr algn="r"/>
            <a:r>
              <a:rPr lang="en-US" altLang="ko-KR" sz="2800" dirty="0"/>
              <a:t>E304</a:t>
            </a:r>
            <a:r>
              <a:rPr lang="ko-KR" altLang="en-US" sz="2800" dirty="0"/>
              <a:t>호</a:t>
            </a:r>
            <a:r>
              <a:rPr lang="en-US" altLang="ko-KR" sz="2800" dirty="0"/>
              <a:t>, hwlee@inje.ac.kr</a:t>
            </a:r>
            <a:endParaRPr lang="ko-KR" altLang="en-US" sz="2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A50F8C-9100-43EB-BF85-E66134E95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2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AFDD2121-BA6A-4C03-9822-170C66D5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1.0.1 VR </a:t>
            </a:r>
            <a:r>
              <a:rPr lang="ko-KR" altLang="en-US"/>
              <a:t>의 현재와 미래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DA13C35B-7328-4DCB-BD96-7F07706773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/>
              <a:t>1-0</a:t>
            </a:r>
            <a:r>
              <a:rPr lang="ko-KR" altLang="en-US"/>
              <a:t>장 </a:t>
            </a:r>
            <a:r>
              <a:rPr lang="en-US" altLang="ko-KR"/>
              <a:t>VR </a:t>
            </a:r>
            <a:r>
              <a:rPr lang="ko-KR" altLang="en-US"/>
              <a:t>개요</a:t>
            </a:r>
            <a:endParaRPr lang="ko-KR" altLang="en-US" dirty="0"/>
          </a:p>
        </p:txBody>
      </p:sp>
      <p:grpSp>
        <p:nvGrpSpPr>
          <p:cNvPr id="100" name="Google Shape;100;p15"/>
          <p:cNvGrpSpPr/>
          <p:nvPr/>
        </p:nvGrpSpPr>
        <p:grpSpPr>
          <a:xfrm>
            <a:off x="127635" y="639885"/>
            <a:ext cx="4208700" cy="50700"/>
            <a:chOff x="127635" y="1360805"/>
            <a:chExt cx="4208700" cy="50700"/>
          </a:xfrm>
        </p:grpSpPr>
        <p:sp>
          <p:nvSpPr>
            <p:cNvPr id="101" name="Google Shape;101;p15"/>
            <p:cNvSpPr/>
            <p:nvPr/>
          </p:nvSpPr>
          <p:spPr>
            <a:xfrm>
              <a:off x="127635" y="1360805"/>
              <a:ext cx="4208700" cy="507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chemeClr val="lt1"/>
                </a:buClr>
                <a:buSzPts val="1400"/>
              </a:pPr>
              <a:r>
                <a:rPr lang="en-US" sz="1867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127635" y="1361440"/>
              <a:ext cx="429900" cy="48300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ED7D31"/>
                </a:buClr>
                <a:buSzPts val="1400"/>
              </a:pPr>
              <a:r>
                <a:rPr lang="en-US" sz="1867">
                  <a:solidFill>
                    <a:srgbClr val="ED7D3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" name="그림 8" descr="화면, 하얀색이(가) 표시된 사진&#10;&#10;자동 생성된 설명">
            <a:hlinkClick r:id="rId3"/>
            <a:extLst>
              <a:ext uri="{FF2B5EF4-FFF2-40B4-BE49-F238E27FC236}">
                <a16:creationId xmlns:a16="http://schemas.microsoft.com/office/drawing/2014/main" id="{77417ADF-6830-428C-9AB0-B8CB8E60F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8608" y="706337"/>
            <a:ext cx="1869603" cy="471465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888E923C-02BC-4667-B77C-F5CB1CC243F5}"/>
              </a:ext>
            </a:extLst>
          </p:cNvPr>
          <p:cNvGrpSpPr/>
          <p:nvPr/>
        </p:nvGrpSpPr>
        <p:grpSpPr>
          <a:xfrm>
            <a:off x="1639223" y="1646116"/>
            <a:ext cx="861907" cy="1016000"/>
            <a:chOff x="32331" y="0"/>
            <a:chExt cx="646626" cy="341944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B155D849-F7CA-4C2F-9A37-40FE158A3D58}"/>
                </a:ext>
              </a:extLst>
            </p:cNvPr>
            <p:cNvSpPr/>
            <p:nvPr/>
          </p:nvSpPr>
          <p:spPr>
            <a:xfrm>
              <a:off x="32331" y="22869"/>
              <a:ext cx="646626" cy="319075"/>
            </a:xfrm>
            <a:prstGeom prst="roundRect">
              <a:avLst/>
            </a:prstGeom>
            <a:solidFill>
              <a:srgbClr val="FFCCCC"/>
            </a:solidFill>
            <a:ln w="12700">
              <a:solidFill>
                <a:srgbClr val="FF66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400"/>
            </a:p>
          </p:txBody>
        </p:sp>
        <p:sp>
          <p:nvSpPr>
            <p:cNvPr id="33" name="텍스트 상자 2">
              <a:extLst>
                <a:ext uri="{FF2B5EF4-FFF2-40B4-BE49-F238E27FC236}">
                  <a16:creationId xmlns:a16="http://schemas.microsoft.com/office/drawing/2014/main" id="{2037B3EA-1DEF-4D0A-AC65-4D08B74264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6324" y="0"/>
              <a:ext cx="499708" cy="329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121920" tIns="60960" rIns="121920" bIns="60960" anchor="ctr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1067"/>
                </a:spcAft>
              </a:pPr>
              <a:r>
                <a:rPr lang="ko-KR" alt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학습</a:t>
              </a:r>
              <a:endParaRPr lang="ko-KR" altLang="en-US" sz="1333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  <a:p>
              <a:pPr algn="ctr">
                <a:lnSpc>
                  <a:spcPct val="107000"/>
                </a:lnSpc>
                <a:spcAft>
                  <a:spcPts val="1067"/>
                </a:spcAft>
              </a:pPr>
              <a:r>
                <a:rPr lang="ko-KR" alt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목표</a:t>
              </a:r>
              <a:endParaRPr lang="ko-KR" altLang="en-US" sz="1333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75F530A-6A03-4DE0-987E-7D1B0DB76297}"/>
              </a:ext>
            </a:extLst>
          </p:cNvPr>
          <p:cNvGrpSpPr/>
          <p:nvPr/>
        </p:nvGrpSpPr>
        <p:grpSpPr>
          <a:xfrm>
            <a:off x="2655223" y="1658816"/>
            <a:ext cx="6761480" cy="914400"/>
            <a:chOff x="19121" y="0"/>
            <a:chExt cx="681182" cy="341944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D6FDCF25-A604-4E86-B664-655485520FFE}"/>
                </a:ext>
              </a:extLst>
            </p:cNvPr>
            <p:cNvSpPr/>
            <p:nvPr/>
          </p:nvSpPr>
          <p:spPr>
            <a:xfrm>
              <a:off x="19121" y="22869"/>
              <a:ext cx="681182" cy="319075"/>
            </a:xfrm>
            <a:prstGeom prst="roundRect">
              <a:avLst/>
            </a:prstGeom>
            <a:solidFill>
              <a:srgbClr val="FFCCCC">
                <a:alpha val="50196"/>
              </a:srgbClr>
            </a:solidFill>
            <a:ln w="12700">
              <a:solidFill>
                <a:srgbClr val="FF66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400"/>
            </a:p>
          </p:txBody>
        </p:sp>
        <p:sp>
          <p:nvSpPr>
            <p:cNvPr id="31" name="텍스트 상자 2">
              <a:extLst>
                <a:ext uri="{FF2B5EF4-FFF2-40B4-BE49-F238E27FC236}">
                  <a16:creationId xmlns:a16="http://schemas.microsoft.com/office/drawing/2014/main" id="{2FABDA47-750B-4BC3-88FB-48DF6B4BFD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605" y="0"/>
              <a:ext cx="664427" cy="329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121920" tIns="60960" rIns="121920" bIns="60960" anchor="ctr" anchorCtr="0">
              <a:noAutofit/>
            </a:bodyPr>
            <a:lstStyle/>
            <a:p>
              <a:pPr>
                <a:lnSpc>
                  <a:spcPct val="107000"/>
                </a:lnSpc>
                <a:spcBef>
                  <a:spcPts val="1600"/>
                </a:spcBef>
                <a:spcAft>
                  <a:spcPts val="1067"/>
                </a:spcAft>
              </a:pPr>
              <a:r>
                <a:rPr 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VR </a:t>
              </a:r>
              <a:r>
                <a:rPr lang="ko-KR" alt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의 현재와 앞으로 준비해야 할 인사이트를 갖는다</a:t>
              </a:r>
              <a:r>
                <a:rPr 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altLang="en-US" sz="1333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192F47D-D595-4E27-A94C-2D2314283FCC}"/>
              </a:ext>
            </a:extLst>
          </p:cNvPr>
          <p:cNvGrpSpPr/>
          <p:nvPr/>
        </p:nvGrpSpPr>
        <p:grpSpPr>
          <a:xfrm>
            <a:off x="1597764" y="2948934"/>
            <a:ext cx="861907" cy="1394460"/>
            <a:chOff x="32331" y="22868"/>
            <a:chExt cx="646626" cy="839160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CBA271EA-8061-472C-996E-B88F925BC45D}"/>
                </a:ext>
              </a:extLst>
            </p:cNvPr>
            <p:cNvSpPr/>
            <p:nvPr/>
          </p:nvSpPr>
          <p:spPr>
            <a:xfrm>
              <a:off x="32331" y="22868"/>
              <a:ext cx="646626" cy="839160"/>
            </a:xfrm>
            <a:prstGeom prst="roundRect">
              <a:avLst/>
            </a:prstGeom>
            <a:solidFill>
              <a:srgbClr val="FFCCCC"/>
            </a:solidFill>
            <a:ln w="12700">
              <a:solidFill>
                <a:srgbClr val="FF66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400"/>
            </a:p>
          </p:txBody>
        </p:sp>
        <p:sp>
          <p:nvSpPr>
            <p:cNvPr id="39" name="텍스트 상자 2">
              <a:extLst>
                <a:ext uri="{FF2B5EF4-FFF2-40B4-BE49-F238E27FC236}">
                  <a16:creationId xmlns:a16="http://schemas.microsoft.com/office/drawing/2014/main" id="{5BF374B4-D932-4199-8EC4-DE8B26B86E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6324" y="118856"/>
              <a:ext cx="499708" cy="4871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121920" tIns="60960" rIns="121920" bIns="60960" anchor="ctr" anchorCtr="0">
              <a:noAutofit/>
            </a:bodyPr>
            <a:lstStyle/>
            <a:p>
              <a:pPr algn="ctr">
                <a:lnSpc>
                  <a:spcPct val="107000"/>
                </a:lnSpc>
                <a:spcBef>
                  <a:spcPts val="1600"/>
                </a:spcBef>
                <a:spcAft>
                  <a:spcPts val="1067"/>
                </a:spcAft>
              </a:pPr>
              <a:r>
                <a:rPr lang="ko-KR" alt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순서</a:t>
              </a:r>
              <a:endParaRPr lang="ko-KR" altLang="en-US" sz="1333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3E28F44D-4F29-4F21-A593-2F2530E89D52}"/>
              </a:ext>
            </a:extLst>
          </p:cNvPr>
          <p:cNvGrpSpPr/>
          <p:nvPr/>
        </p:nvGrpSpPr>
        <p:grpSpPr>
          <a:xfrm>
            <a:off x="2573124" y="2919301"/>
            <a:ext cx="6761480" cy="1540932"/>
            <a:chOff x="19121" y="0"/>
            <a:chExt cx="681182" cy="915241"/>
          </a:xfrm>
        </p:grpSpPr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8872E541-A3FB-41A6-BBD5-F3B07B69A682}"/>
                </a:ext>
              </a:extLst>
            </p:cNvPr>
            <p:cNvSpPr/>
            <p:nvPr/>
          </p:nvSpPr>
          <p:spPr>
            <a:xfrm>
              <a:off x="19121" y="22865"/>
              <a:ext cx="681182" cy="839164"/>
            </a:xfrm>
            <a:prstGeom prst="roundRect">
              <a:avLst/>
            </a:prstGeom>
            <a:solidFill>
              <a:srgbClr val="FFCCCC">
                <a:alpha val="50196"/>
              </a:srgbClr>
            </a:solidFill>
            <a:ln w="12700">
              <a:solidFill>
                <a:srgbClr val="FF66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400"/>
            </a:p>
          </p:txBody>
        </p:sp>
        <p:sp>
          <p:nvSpPr>
            <p:cNvPr id="37" name="텍스트 상자 2">
              <a:extLst>
                <a:ext uri="{FF2B5EF4-FFF2-40B4-BE49-F238E27FC236}">
                  <a16:creationId xmlns:a16="http://schemas.microsoft.com/office/drawing/2014/main" id="{3CC8C50A-FDE4-49B5-857F-F7FA63EC25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606" y="0"/>
              <a:ext cx="645564" cy="9152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121920" tIns="60960" rIns="121920" bIns="60960" anchor="ctr" anchorCtr="0">
              <a:noAutofit/>
            </a:bodyPr>
            <a:lstStyle/>
            <a:p>
              <a:pPr marL="457189" indent="-457189">
                <a:lnSpc>
                  <a:spcPct val="107000"/>
                </a:lnSpc>
                <a:spcBef>
                  <a:spcPts val="1600"/>
                </a:spcBef>
                <a:spcAft>
                  <a:spcPts val="1067"/>
                </a:spcAft>
                <a:buFont typeface="+mj-lt"/>
                <a:buAutoNum type="arabicPeriod"/>
              </a:pPr>
              <a:r>
                <a:rPr 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VR </a:t>
              </a:r>
              <a:r>
                <a:rPr lang="ko-KR" alt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산업의 지금까지의 발전</a:t>
              </a:r>
              <a:endParaRPr lang="ko-KR" altLang="en-US" sz="1333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  <a:p>
              <a:pPr marL="457189" indent="-457189">
                <a:lnSpc>
                  <a:spcPct val="107000"/>
                </a:lnSpc>
                <a:spcBef>
                  <a:spcPts val="1600"/>
                </a:spcBef>
                <a:spcAft>
                  <a:spcPts val="1067"/>
                </a:spcAft>
                <a:buFont typeface="+mj-lt"/>
                <a:buAutoNum type="arabicPeriod"/>
              </a:pPr>
              <a:r>
                <a:rPr 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VR </a:t>
              </a:r>
              <a:r>
                <a:rPr lang="ko-KR" altLang="en-US" sz="1600" kern="100"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의 기술 발전과 미래</a:t>
              </a:r>
              <a:endParaRPr lang="ko-KR" altLang="en-US" sz="1333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5374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AFDD2121-BA6A-4C03-9822-170C66D5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1.0.1 VR </a:t>
            </a:r>
            <a:r>
              <a:rPr lang="ko-KR" altLang="en-US"/>
              <a:t>의 현재와 미래</a:t>
            </a:r>
            <a:endParaRPr lang="ko-KR" altLang="en-US"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557533" y="1646116"/>
            <a:ext cx="6198867" cy="421490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Autofit/>
          </a:bodyPr>
          <a:lstStyle/>
          <a:p>
            <a:r>
              <a:rPr lang="ko-KR" altLang="en-US" sz="2133"/>
              <a:t>점차 적으로 </a:t>
            </a:r>
            <a:r>
              <a:rPr lang="en-US" altLang="ko-KR" sz="2133"/>
              <a:t>Application </a:t>
            </a:r>
            <a:r>
              <a:rPr lang="ko-KR" altLang="en-US" sz="2133"/>
              <a:t>쪽 발전이 눈에 뜨임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0C361C25-D5E1-454E-B412-33E48FB4E69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57534" y="822861"/>
            <a:ext cx="5213345" cy="690980"/>
          </a:xfrm>
        </p:spPr>
        <p:txBody>
          <a:bodyPr/>
          <a:lstStyle/>
          <a:p>
            <a:r>
              <a:rPr lang="en-US" altLang="ko-KR"/>
              <a:t>VR </a:t>
            </a:r>
            <a:r>
              <a:rPr lang="ko-KR" altLang="en-US"/>
              <a:t>산업의 지금까지의 발전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DA13C35B-7328-4DCB-BD96-7F07706773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/>
              <a:t>1-0</a:t>
            </a:r>
            <a:r>
              <a:rPr lang="ko-KR" altLang="en-US"/>
              <a:t>장 </a:t>
            </a:r>
            <a:r>
              <a:rPr lang="en-US" altLang="ko-KR"/>
              <a:t>VR </a:t>
            </a:r>
            <a:r>
              <a:rPr lang="ko-KR" altLang="en-US"/>
              <a:t>개요</a:t>
            </a:r>
            <a:endParaRPr lang="ko-KR" altLang="en-US" dirty="0"/>
          </a:p>
        </p:txBody>
      </p:sp>
      <p:grpSp>
        <p:nvGrpSpPr>
          <p:cNvPr id="100" name="Google Shape;100;p15"/>
          <p:cNvGrpSpPr/>
          <p:nvPr/>
        </p:nvGrpSpPr>
        <p:grpSpPr>
          <a:xfrm>
            <a:off x="127635" y="639885"/>
            <a:ext cx="4208700" cy="50700"/>
            <a:chOff x="127635" y="1360805"/>
            <a:chExt cx="4208700" cy="50700"/>
          </a:xfrm>
        </p:grpSpPr>
        <p:sp>
          <p:nvSpPr>
            <p:cNvPr id="101" name="Google Shape;101;p15"/>
            <p:cNvSpPr/>
            <p:nvPr/>
          </p:nvSpPr>
          <p:spPr>
            <a:xfrm>
              <a:off x="127635" y="1360805"/>
              <a:ext cx="4208700" cy="507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chemeClr val="lt1"/>
                </a:buClr>
                <a:buSzPts val="1400"/>
              </a:pPr>
              <a:r>
                <a:rPr lang="en-US" sz="1867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127635" y="1361440"/>
              <a:ext cx="429900" cy="48300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ED7D31"/>
                </a:buClr>
                <a:buSzPts val="1400"/>
              </a:pPr>
              <a:r>
                <a:rPr lang="en-US" sz="1867">
                  <a:solidFill>
                    <a:srgbClr val="ED7D3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D567AA4-695B-462D-8C1C-2B80259FD902}"/>
              </a:ext>
            </a:extLst>
          </p:cNvPr>
          <p:cNvGrpSpPr/>
          <p:nvPr/>
        </p:nvGrpSpPr>
        <p:grpSpPr>
          <a:xfrm>
            <a:off x="4144507" y="811201"/>
            <a:ext cx="7489960" cy="5122207"/>
            <a:chOff x="0" y="0"/>
            <a:chExt cx="6801890" cy="4651948"/>
          </a:xfrm>
        </p:grpSpPr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D098C962-BF82-441B-B318-31B169A127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037996"/>
              <a:ext cx="2926175" cy="26139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FE1112B-D006-47B4-A77E-44780E786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89612" y="0"/>
              <a:ext cx="3712278" cy="4651948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BDE3C55-6DAC-4CDC-BE79-5F768A5AAC1B}"/>
              </a:ext>
            </a:extLst>
          </p:cNvPr>
          <p:cNvSpPr txBox="1"/>
          <p:nvPr/>
        </p:nvSpPr>
        <p:spPr>
          <a:xfrm>
            <a:off x="4680215" y="5993299"/>
            <a:ext cx="6114472" cy="513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1067"/>
              </a:spcAft>
            </a:pP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[</a:t>
            </a:r>
            <a:r>
              <a:rPr lang="ko-KR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그림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1.0 - 1] 2016(</a:t>
            </a:r>
            <a:r>
              <a:rPr lang="ko-KR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좌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), 2019(</a:t>
            </a:r>
            <a:r>
              <a:rPr lang="ko-KR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우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년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VR </a:t>
            </a:r>
            <a:r>
              <a:rPr lang="ko-KR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산업의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Fund </a:t>
            </a:r>
            <a:r>
              <a:rPr lang="ko-KR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흐름 – 출처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(The Venture Reality Fund </a:t>
            </a:r>
            <a:r>
              <a:rPr lang="ko-KR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–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TheVRFund.com) </a:t>
            </a:r>
            <a:endParaRPr lang="ko-KR" altLang="ko-KR" sz="1333" kern="10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578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AFDD2121-BA6A-4C03-9822-170C66D5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1.0.1 VR </a:t>
            </a:r>
            <a:r>
              <a:rPr lang="ko-KR" altLang="en-US"/>
              <a:t>의 현재와 미래</a:t>
            </a:r>
            <a:endParaRPr lang="ko-KR" altLang="en-US"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557534" y="1646116"/>
            <a:ext cx="5815557" cy="421490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Autofit/>
          </a:bodyPr>
          <a:lstStyle/>
          <a:p>
            <a:r>
              <a:rPr lang="ko-KR" altLang="en-US" sz="2133"/>
              <a:t>코로나 </a:t>
            </a:r>
            <a:r>
              <a:rPr lang="en-US" altLang="ko-KR" sz="2133"/>
              <a:t>19 </a:t>
            </a:r>
            <a:r>
              <a:rPr lang="ko-KR" altLang="en-US" sz="2133"/>
              <a:t>로 인한 비대면 환경을 지원하는 </a:t>
            </a:r>
            <a:r>
              <a:rPr lang="en-US" altLang="ko-KR" sz="2133"/>
              <a:t>VR </a:t>
            </a:r>
            <a:r>
              <a:rPr lang="ko-KR" altLang="en-US" sz="2133"/>
              <a:t>원격회의 솔루션 등의 콘텐츠가 등장</a:t>
            </a:r>
            <a:endParaRPr lang="ko-KR" altLang="en-US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0C361C25-D5E1-454E-B412-33E48FB4E69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57534" y="822861"/>
            <a:ext cx="5213345" cy="690980"/>
          </a:xfrm>
        </p:spPr>
        <p:txBody>
          <a:bodyPr/>
          <a:lstStyle/>
          <a:p>
            <a:r>
              <a:rPr lang="en-US" altLang="ko-KR"/>
              <a:t>VR </a:t>
            </a:r>
            <a:r>
              <a:rPr lang="ko-KR" altLang="en-US"/>
              <a:t>산업의 지금까지의 발전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DA13C35B-7328-4DCB-BD96-7F07706773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/>
              <a:t>1-0</a:t>
            </a:r>
            <a:r>
              <a:rPr lang="ko-KR" altLang="en-US"/>
              <a:t>장 </a:t>
            </a:r>
            <a:r>
              <a:rPr lang="en-US" altLang="ko-KR"/>
              <a:t>VR </a:t>
            </a:r>
            <a:r>
              <a:rPr lang="ko-KR" altLang="en-US"/>
              <a:t>개요</a:t>
            </a:r>
            <a:endParaRPr lang="ko-KR" altLang="en-US" dirty="0"/>
          </a:p>
        </p:txBody>
      </p:sp>
      <p:grpSp>
        <p:nvGrpSpPr>
          <p:cNvPr id="100" name="Google Shape;100;p15"/>
          <p:cNvGrpSpPr/>
          <p:nvPr/>
        </p:nvGrpSpPr>
        <p:grpSpPr>
          <a:xfrm>
            <a:off x="127635" y="639885"/>
            <a:ext cx="4208700" cy="50700"/>
            <a:chOff x="127635" y="1360805"/>
            <a:chExt cx="4208700" cy="50700"/>
          </a:xfrm>
        </p:grpSpPr>
        <p:sp>
          <p:nvSpPr>
            <p:cNvPr id="101" name="Google Shape;101;p15"/>
            <p:cNvSpPr/>
            <p:nvPr/>
          </p:nvSpPr>
          <p:spPr>
            <a:xfrm>
              <a:off x="127635" y="1360805"/>
              <a:ext cx="4208700" cy="507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chemeClr val="lt1"/>
                </a:buClr>
                <a:buSzPts val="1400"/>
              </a:pPr>
              <a:r>
                <a:rPr lang="en-US" sz="1867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127635" y="1361440"/>
              <a:ext cx="429900" cy="48300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ED7D31"/>
                </a:buClr>
                <a:buSzPts val="1400"/>
              </a:pPr>
              <a:r>
                <a:rPr lang="en-US" sz="1867">
                  <a:solidFill>
                    <a:srgbClr val="ED7D3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BDE3C55-6DAC-4CDC-BE79-5F768A5AAC1B}"/>
              </a:ext>
            </a:extLst>
          </p:cNvPr>
          <p:cNvSpPr txBox="1"/>
          <p:nvPr/>
        </p:nvSpPr>
        <p:spPr>
          <a:xfrm>
            <a:off x="6207335" y="5119912"/>
            <a:ext cx="6114472" cy="513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1067"/>
              </a:spcAft>
            </a:pP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[</a:t>
            </a:r>
            <a:r>
              <a:rPr lang="ko-KR" altLang="en-US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그림 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1.0 - 2] VR </a:t>
            </a:r>
            <a:r>
              <a:rPr lang="ko-KR" altLang="en-US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원격 회의 솔루션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Engage – </a:t>
            </a:r>
            <a:r>
              <a:rPr lang="ko-KR" altLang="en-US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출처 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(https://www.vrexplorer.net/Oculus-Rift/ENGAGE) </a:t>
            </a:r>
            <a:endParaRPr lang="ko-KR" altLang="ko-KR" sz="1333" kern="10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2D00000-DD22-4EBA-806A-26DDCDC0368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16597" y="1329113"/>
            <a:ext cx="5256145" cy="34737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13605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AFDD2121-BA6A-4C03-9822-170C66D5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1.0.1 VR </a:t>
            </a:r>
            <a:r>
              <a:rPr lang="ko-KR" altLang="en-US"/>
              <a:t>의 현재와 미래</a:t>
            </a:r>
            <a:endParaRPr lang="ko-KR" altLang="en-US"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557534" y="1646116"/>
            <a:ext cx="5815557" cy="421490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Autofit/>
          </a:bodyPr>
          <a:lstStyle/>
          <a:p>
            <a:r>
              <a:rPr lang="en-US" altLang="ko-KR" sz="2133"/>
              <a:t>2020</a:t>
            </a:r>
            <a:r>
              <a:rPr lang="ko-KR" altLang="en-US" sz="2133"/>
              <a:t>년 가장 대세는 페이스북의 </a:t>
            </a:r>
            <a:r>
              <a:rPr lang="en-US" altLang="ko-KR" sz="2133"/>
              <a:t>Oculus Quest 2 </a:t>
            </a:r>
            <a:r>
              <a:rPr lang="ko-KR" altLang="en-US" sz="2133"/>
              <a:t>이며 바이브</a:t>
            </a:r>
            <a:r>
              <a:rPr lang="en-US" altLang="ko-KR" sz="2133"/>
              <a:t>, PS4 VR </a:t>
            </a:r>
            <a:r>
              <a:rPr lang="ko-KR" altLang="en-US" sz="2133"/>
              <a:t>등이 인기 있음</a:t>
            </a:r>
            <a:endParaRPr lang="ko-KR" altLang="en-US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0C361C25-D5E1-454E-B412-33E48FB4E69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57534" y="822861"/>
            <a:ext cx="5649801" cy="690980"/>
          </a:xfrm>
        </p:spPr>
        <p:txBody>
          <a:bodyPr/>
          <a:lstStyle/>
          <a:p>
            <a:r>
              <a:rPr lang="en-US" altLang="ko-KR"/>
              <a:t>VR </a:t>
            </a:r>
            <a:r>
              <a:rPr lang="ko-KR" altLang="en-US"/>
              <a:t>기기의 발전 흐름과 방향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DA13C35B-7328-4DCB-BD96-7F07706773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/>
              <a:t>1-0</a:t>
            </a:r>
            <a:r>
              <a:rPr lang="ko-KR" altLang="en-US"/>
              <a:t>장 </a:t>
            </a:r>
            <a:r>
              <a:rPr lang="en-US" altLang="ko-KR"/>
              <a:t>VR </a:t>
            </a:r>
            <a:r>
              <a:rPr lang="ko-KR" altLang="en-US"/>
              <a:t>개요</a:t>
            </a:r>
            <a:endParaRPr lang="ko-KR" altLang="en-US" dirty="0"/>
          </a:p>
        </p:txBody>
      </p:sp>
      <p:grpSp>
        <p:nvGrpSpPr>
          <p:cNvPr id="100" name="Google Shape;100;p15"/>
          <p:cNvGrpSpPr/>
          <p:nvPr/>
        </p:nvGrpSpPr>
        <p:grpSpPr>
          <a:xfrm>
            <a:off x="127635" y="639885"/>
            <a:ext cx="4208700" cy="50700"/>
            <a:chOff x="127635" y="1360805"/>
            <a:chExt cx="4208700" cy="50700"/>
          </a:xfrm>
        </p:grpSpPr>
        <p:sp>
          <p:nvSpPr>
            <p:cNvPr id="101" name="Google Shape;101;p15"/>
            <p:cNvSpPr/>
            <p:nvPr/>
          </p:nvSpPr>
          <p:spPr>
            <a:xfrm>
              <a:off x="127635" y="1360805"/>
              <a:ext cx="4208700" cy="507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chemeClr val="lt1"/>
                </a:buClr>
                <a:buSzPts val="1400"/>
              </a:pPr>
              <a:r>
                <a:rPr lang="en-US" sz="1867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127635" y="1361440"/>
              <a:ext cx="429900" cy="48300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ED7D31"/>
                </a:buClr>
                <a:buSzPts val="1400"/>
              </a:pPr>
              <a:r>
                <a:rPr lang="en-US" sz="1867">
                  <a:solidFill>
                    <a:srgbClr val="ED7D3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BDE3C55-6DAC-4CDC-BE79-5F768A5AAC1B}"/>
              </a:ext>
            </a:extLst>
          </p:cNvPr>
          <p:cNvSpPr txBox="1"/>
          <p:nvPr/>
        </p:nvSpPr>
        <p:spPr>
          <a:xfrm>
            <a:off x="6207335" y="5119912"/>
            <a:ext cx="6114472" cy="2942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1067"/>
              </a:spcAft>
            </a:pP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[</a:t>
            </a:r>
            <a:r>
              <a:rPr lang="ko-KR" altLang="en-US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그림 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1.0 - 3] </a:t>
            </a:r>
            <a:r>
              <a:rPr lang="ko-KR" altLang="en-US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좌측부터 오큘러스 </a:t>
            </a:r>
            <a:r>
              <a:rPr lang="en-US" altLang="ko-KR" sz="1333" b="1" kern="1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Quest2, Vive Pro, PS4 VR</a:t>
            </a:r>
            <a:endParaRPr lang="ko-KR" altLang="ko-KR" sz="1333" kern="10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3545131-323F-4170-A815-35B6CC389E45}"/>
              </a:ext>
            </a:extLst>
          </p:cNvPr>
          <p:cNvGrpSpPr/>
          <p:nvPr/>
        </p:nvGrpSpPr>
        <p:grpSpPr>
          <a:xfrm>
            <a:off x="6963001" y="1360927"/>
            <a:ext cx="4603139" cy="3578304"/>
            <a:chOff x="2061700" y="27379"/>
            <a:chExt cx="3452664" cy="2684121"/>
          </a:xfrm>
        </p:grpSpPr>
        <p:pic>
          <p:nvPicPr>
            <p:cNvPr id="13" name="Picture 4" descr="Oculus Quest 2 64GB rental - Flexitrent en">
              <a:extLst>
                <a:ext uri="{FF2B5EF4-FFF2-40B4-BE49-F238E27FC236}">
                  <a16:creationId xmlns:a16="http://schemas.microsoft.com/office/drawing/2014/main" id="{C0B086AB-79B4-4224-8927-FC7BD787F9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1700" y="84162"/>
              <a:ext cx="1898606" cy="12657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6" descr="VIVE Pro | The professional-grade VR headset">
              <a:extLst>
                <a:ext uri="{FF2B5EF4-FFF2-40B4-BE49-F238E27FC236}">
                  <a16:creationId xmlns:a16="http://schemas.microsoft.com/office/drawing/2014/main" id="{F78BFD41-2BFA-4B9E-B778-051ECD562E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70446" y="27379"/>
              <a:ext cx="1543918" cy="1105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8" descr="PS VR Starter Pack">
              <a:extLst>
                <a:ext uri="{FF2B5EF4-FFF2-40B4-BE49-F238E27FC236}">
                  <a16:creationId xmlns:a16="http://schemas.microsoft.com/office/drawing/2014/main" id="{D2E6D040-0146-4F7A-B6A0-4BD4D996F7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7868" y="1255232"/>
              <a:ext cx="1456268" cy="1456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9C297FC-ADF7-4B6F-93E0-873380434367}"/>
              </a:ext>
            </a:extLst>
          </p:cNvPr>
          <p:cNvGraphicFramePr>
            <a:graphicFrameLocks noGrp="1"/>
          </p:cNvGraphicFramePr>
          <p:nvPr/>
        </p:nvGraphicFramePr>
        <p:xfrm>
          <a:off x="557534" y="4078596"/>
          <a:ext cx="7231201" cy="6301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29885">
                  <a:extLst>
                    <a:ext uri="{9D8B030D-6E8A-4147-A177-3AD203B41FA5}">
                      <a16:colId xmlns:a16="http://schemas.microsoft.com/office/drawing/2014/main" val="2424266486"/>
                    </a:ext>
                  </a:extLst>
                </a:gridCol>
                <a:gridCol w="2712573">
                  <a:extLst>
                    <a:ext uri="{9D8B030D-6E8A-4147-A177-3AD203B41FA5}">
                      <a16:colId xmlns:a16="http://schemas.microsoft.com/office/drawing/2014/main" val="211200241"/>
                    </a:ext>
                  </a:extLst>
                </a:gridCol>
                <a:gridCol w="2988743">
                  <a:extLst>
                    <a:ext uri="{9D8B030D-6E8A-4147-A177-3AD203B41FA5}">
                      <a16:colId xmlns:a16="http://schemas.microsoft.com/office/drawing/2014/main" val="3448492000"/>
                    </a:ext>
                  </a:extLst>
                </a:gridCol>
              </a:tblGrid>
              <a:tr h="209973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400" b="0" kern="100">
                          <a:effectLst/>
                        </a:rPr>
                        <a:t>분류</a:t>
                      </a:r>
                      <a:endParaRPr lang="ko-KR" sz="1400" b="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kern="100">
                          <a:effectLst/>
                        </a:rPr>
                        <a:t>HMD</a:t>
                      </a:r>
                      <a:endParaRPr lang="ko-KR" sz="1400" b="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400" b="0" kern="100">
                          <a:effectLst/>
                        </a:rPr>
                        <a:t>성능</a:t>
                      </a:r>
                      <a:endParaRPr lang="ko-KR" sz="1400" b="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179337716"/>
                  </a:ext>
                </a:extLst>
              </a:tr>
              <a:tr h="209973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kern="100">
                          <a:effectLst/>
                        </a:rPr>
                        <a:t>PC </a:t>
                      </a:r>
                      <a:r>
                        <a:rPr lang="ko-KR" sz="1400" b="0" kern="100">
                          <a:effectLst/>
                        </a:rPr>
                        <a:t>기반</a:t>
                      </a:r>
                      <a:endParaRPr lang="ko-KR" sz="1400" b="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400" b="0" kern="100">
                          <a:effectLst/>
                        </a:rPr>
                        <a:t>오큘러스 리프트</a:t>
                      </a:r>
                      <a:r>
                        <a:rPr lang="en-US" sz="1400" b="0" kern="100">
                          <a:effectLst/>
                        </a:rPr>
                        <a:t>, </a:t>
                      </a:r>
                      <a:r>
                        <a:rPr lang="ko-KR" sz="1400" b="0" kern="100">
                          <a:effectLst/>
                        </a:rPr>
                        <a:t>바이브</a:t>
                      </a:r>
                      <a:endParaRPr lang="ko-KR" sz="1400" b="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400" b="0" kern="100">
                          <a:effectLst/>
                        </a:rPr>
                        <a:t>고비용</a:t>
                      </a:r>
                      <a:r>
                        <a:rPr lang="en-US" sz="1400" b="0" kern="100">
                          <a:effectLst/>
                        </a:rPr>
                        <a:t>, </a:t>
                      </a:r>
                      <a:r>
                        <a:rPr lang="ko-KR" sz="1400" b="0" kern="100">
                          <a:effectLst/>
                        </a:rPr>
                        <a:t>고성능</a:t>
                      </a:r>
                      <a:endParaRPr lang="ko-KR" sz="1400" b="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034226075"/>
                  </a:ext>
                </a:extLst>
              </a:tr>
              <a:tr h="209973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400" b="0" kern="100">
                          <a:effectLst/>
                        </a:rPr>
                        <a:t>스마트폰 기반</a:t>
                      </a:r>
                      <a:endParaRPr lang="ko-KR" sz="1400" b="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400" b="0" kern="100">
                          <a:effectLst/>
                        </a:rPr>
                        <a:t>카드보드</a:t>
                      </a:r>
                      <a:r>
                        <a:rPr lang="en-US" sz="1400" b="0" kern="100">
                          <a:effectLst/>
                        </a:rPr>
                        <a:t>, </a:t>
                      </a:r>
                      <a:r>
                        <a:rPr lang="ko-KR" sz="1400" b="0" kern="100">
                          <a:effectLst/>
                        </a:rPr>
                        <a:t>데이드림</a:t>
                      </a:r>
                      <a:r>
                        <a:rPr lang="en-US" sz="1400" b="0" kern="100">
                          <a:effectLst/>
                        </a:rPr>
                        <a:t>, </a:t>
                      </a:r>
                      <a:r>
                        <a:rPr lang="ko-KR" sz="1400" b="0" kern="100">
                          <a:effectLst/>
                        </a:rPr>
                        <a:t>기어 </a:t>
                      </a:r>
                      <a:r>
                        <a:rPr lang="en-US" sz="1400" b="0" kern="100">
                          <a:effectLst/>
                        </a:rPr>
                        <a:t>VR</a:t>
                      </a:r>
                      <a:endParaRPr lang="ko-KR" sz="1400" b="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400" b="0" kern="100">
                          <a:effectLst/>
                        </a:rPr>
                        <a:t>저비용</a:t>
                      </a:r>
                      <a:r>
                        <a:rPr lang="en-US" sz="1400" b="0" kern="100">
                          <a:effectLst/>
                        </a:rPr>
                        <a:t>, </a:t>
                      </a:r>
                      <a:r>
                        <a:rPr lang="ko-KR" sz="1400" b="0" kern="100">
                          <a:effectLst/>
                        </a:rPr>
                        <a:t>저성능</a:t>
                      </a:r>
                      <a:endParaRPr lang="ko-KR" sz="1400" b="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700915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5931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AFDD2121-BA6A-4C03-9822-170C66D5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1.0.1 VR </a:t>
            </a:r>
            <a:r>
              <a:rPr lang="ko-KR" altLang="en-US"/>
              <a:t>의 현재와 미래</a:t>
            </a:r>
            <a:endParaRPr lang="ko-KR" altLang="en-US"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557534" y="1646116"/>
            <a:ext cx="5815557" cy="421490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Autofit/>
          </a:bodyPr>
          <a:lstStyle/>
          <a:p>
            <a:r>
              <a:rPr lang="en-US" altLang="ko-KR" sz="2133"/>
              <a:t>VR </a:t>
            </a:r>
            <a:r>
              <a:rPr lang="ko-KR" altLang="en-US" sz="2133"/>
              <a:t>주제의 영화 레디플레이원 보다는 매트릭스가 진정한 </a:t>
            </a:r>
            <a:r>
              <a:rPr lang="en-US" altLang="ko-KR" sz="2133"/>
              <a:t>VR </a:t>
            </a:r>
            <a:r>
              <a:rPr lang="ko-KR" altLang="en-US" sz="2133"/>
              <a:t>의 미래에 가깝다</a:t>
            </a:r>
            <a:endParaRPr lang="en-US" altLang="ko-KR" sz="2133"/>
          </a:p>
          <a:p>
            <a:r>
              <a:rPr lang="en-US" altLang="ko-KR" sz="2133"/>
              <a:t>Brain Computer Interface(BCI) </a:t>
            </a:r>
            <a:r>
              <a:rPr lang="ko-KR" altLang="en-US" sz="2133"/>
              <a:t>의 기술은 매트릭스와 같은 </a:t>
            </a:r>
            <a:r>
              <a:rPr lang="en-US" altLang="ko-KR" sz="2133"/>
              <a:t>VR </a:t>
            </a:r>
            <a:r>
              <a:rPr lang="ko-KR" altLang="en-US" sz="2133"/>
              <a:t>의 미래를 가능케 한다</a:t>
            </a:r>
            <a:r>
              <a:rPr lang="en-US" altLang="ko-KR" sz="2133"/>
              <a:t>.</a:t>
            </a:r>
            <a:endParaRPr lang="ko-KR" altLang="en-US" sz="2133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0C361C25-D5E1-454E-B412-33E48FB4E69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57534" y="822861"/>
            <a:ext cx="5649801" cy="690980"/>
          </a:xfrm>
        </p:spPr>
        <p:txBody>
          <a:bodyPr/>
          <a:lstStyle/>
          <a:p>
            <a:r>
              <a:rPr lang="en-US" altLang="ko-KR"/>
              <a:t>VR </a:t>
            </a:r>
            <a:r>
              <a:rPr lang="ko-KR" altLang="en-US"/>
              <a:t>기기의 발전 흐름과 방향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DA13C35B-7328-4DCB-BD96-7F07706773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/>
              <a:t>1-0</a:t>
            </a:r>
            <a:r>
              <a:rPr lang="ko-KR" altLang="en-US"/>
              <a:t>장 </a:t>
            </a:r>
            <a:r>
              <a:rPr lang="en-US" altLang="ko-KR"/>
              <a:t>VR </a:t>
            </a:r>
            <a:r>
              <a:rPr lang="ko-KR" altLang="en-US"/>
              <a:t>개요</a:t>
            </a:r>
            <a:endParaRPr lang="ko-KR" altLang="en-US" dirty="0"/>
          </a:p>
        </p:txBody>
      </p:sp>
      <p:grpSp>
        <p:nvGrpSpPr>
          <p:cNvPr id="100" name="Google Shape;100;p15"/>
          <p:cNvGrpSpPr/>
          <p:nvPr/>
        </p:nvGrpSpPr>
        <p:grpSpPr>
          <a:xfrm>
            <a:off x="127635" y="639885"/>
            <a:ext cx="4208700" cy="50700"/>
            <a:chOff x="127635" y="1360805"/>
            <a:chExt cx="4208700" cy="50700"/>
          </a:xfrm>
        </p:grpSpPr>
        <p:sp>
          <p:nvSpPr>
            <p:cNvPr id="101" name="Google Shape;101;p15"/>
            <p:cNvSpPr/>
            <p:nvPr/>
          </p:nvSpPr>
          <p:spPr>
            <a:xfrm>
              <a:off x="127635" y="1360805"/>
              <a:ext cx="4208700" cy="507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chemeClr val="lt1"/>
                </a:buClr>
                <a:buSzPts val="1400"/>
              </a:pPr>
              <a:r>
                <a:rPr lang="en-US" sz="1867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127635" y="1361440"/>
              <a:ext cx="429900" cy="48300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ED7D31"/>
                </a:buClr>
                <a:buSzPts val="1400"/>
              </a:pPr>
              <a:r>
                <a:rPr lang="en-US" sz="1867">
                  <a:solidFill>
                    <a:srgbClr val="ED7D3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867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" name="Picture 2" descr="Ready Player One review: Steven Spielberg's white-knuckle ride through a  world of pure imagination">
            <a:extLst>
              <a:ext uri="{FF2B5EF4-FFF2-40B4-BE49-F238E27FC236}">
                <a16:creationId xmlns:a16="http://schemas.microsoft.com/office/drawing/2014/main" id="{76962896-8D21-49F1-896E-AD5C5B4E3E4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967" y="1513840"/>
            <a:ext cx="3071220" cy="191951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영화음악탐구 #3] '영화 매트릭스의 선곡 들여다보기' (The Matrix OST) - 차차공작소">
            <a:extLst>
              <a:ext uri="{FF2B5EF4-FFF2-40B4-BE49-F238E27FC236}">
                <a16:creationId xmlns:a16="http://schemas.microsoft.com/office/drawing/2014/main" id="{1CB7F7A3-806E-4006-A765-D974F9831E83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6063" y="1495369"/>
            <a:ext cx="2422875" cy="36374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>
            <a:extLst>
              <a:ext uri="{FF2B5EF4-FFF2-40B4-BE49-F238E27FC236}">
                <a16:creationId xmlns:a16="http://schemas.microsoft.com/office/drawing/2014/main" id="{9CBDFED6-5AA7-432D-B7C0-93E9ADDA99F9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627" y="3870430"/>
            <a:ext cx="3303271" cy="220048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B4798DE-D66F-4F04-8432-7D074C58234F}"/>
              </a:ext>
            </a:extLst>
          </p:cNvPr>
          <p:cNvSpPr txBox="1"/>
          <p:nvPr/>
        </p:nvSpPr>
        <p:spPr>
          <a:xfrm>
            <a:off x="692589" y="6218117"/>
            <a:ext cx="6114472" cy="2974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333" b="1">
                <a:latin typeface="맑은 고딕" panose="020B0503020000020004" pitchFamily="50" charset="-127"/>
                <a:cs typeface="Times New Roman" panose="02020603050405020304" pitchFamily="18" charset="0"/>
              </a:rPr>
              <a:t>BCI </a:t>
            </a:r>
            <a:r>
              <a:rPr lang="ko-KR" altLang="ko-KR" sz="1333" b="1">
                <a:ea typeface="맑은 고딕" panose="020B0503020000020004" pitchFamily="50" charset="-127"/>
                <a:cs typeface="Times New Roman" panose="02020603050405020304" pitchFamily="18" charset="0"/>
              </a:rPr>
              <a:t>개념이미지 출처 –</a:t>
            </a:r>
            <a:r>
              <a:rPr lang="en-US" altLang="ko-KR" sz="1333" b="1">
                <a:ea typeface="맑은 고딕" panose="020B0503020000020004" pitchFamily="50" charset="-127"/>
                <a:cs typeface="Times New Roman" panose="02020603050405020304" pitchFamily="18" charset="0"/>
              </a:rPr>
              <a:t> WSJ (https://on.wsj.com/3pfKgK8) </a:t>
            </a:r>
            <a:endParaRPr lang="ko-KR" altLang="en-US" sz="1333"/>
          </a:p>
        </p:txBody>
      </p:sp>
    </p:spTree>
    <p:extLst>
      <p:ext uri="{BB962C8B-B14F-4D97-AF65-F5344CB8AC3E}">
        <p14:creationId xmlns:p14="http://schemas.microsoft.com/office/powerpoint/2010/main" val="3064724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1A4A5-9C5D-44C9-A0F1-DBCFFEB37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VR</a:t>
            </a:r>
            <a:r>
              <a:rPr lang="ko-KR" altLang="en-US" dirty="0"/>
              <a:t>의 개념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8E47E2-0022-4E6E-8F07-6BF6D2BFD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8BEAEB-F9D9-4DE3-9658-8C0BE5008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4387CE-4E8A-4A27-BBFB-DEF4D59AA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9679"/>
            <a:ext cx="12192000" cy="493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164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63068C-5548-4CF7-95BE-57160F367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530" y="299754"/>
            <a:ext cx="10515600" cy="1325563"/>
          </a:xfrm>
        </p:spPr>
        <p:txBody>
          <a:bodyPr/>
          <a:lstStyle/>
          <a:p>
            <a:r>
              <a:rPr lang="en-US" altLang="ko-KR" dirty="0"/>
              <a:t>HMD</a:t>
            </a:r>
            <a:r>
              <a:rPr lang="ko-KR" altLang="en-US" dirty="0"/>
              <a:t>의 구조 및 원리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0CCE92-04D6-44BE-9CB8-135E7CE6A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BC495B-FEFB-4D3B-879D-463063D45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C91B623-AFE0-43A3-BA47-6648454F87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65121"/>
            <a:ext cx="8115753" cy="5072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ED0B9A-A0E3-5940-66E1-012EF5E22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038" y="2518592"/>
            <a:ext cx="4458962" cy="249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611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할일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현재 많이 사용되는 </a:t>
            </a:r>
            <a:r>
              <a:rPr lang="en-US" altLang="ko-KR" dirty="0"/>
              <a:t>VR </a:t>
            </a:r>
            <a:r>
              <a:rPr lang="ko-KR" altLang="en-US"/>
              <a:t>기기 알아보기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625348-4903-49BD-B316-5EB849C4C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981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50095" y="1785445"/>
            <a:ext cx="7132580" cy="4475018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담당교수 </a:t>
            </a:r>
            <a:r>
              <a:rPr lang="en-US" altLang="ko-KR" sz="2800" dirty="0"/>
              <a:t>: </a:t>
            </a:r>
            <a:r>
              <a:rPr lang="ko-KR" altLang="en-US" sz="2800" dirty="0" err="1"/>
              <a:t>컴퓨터시뮬레이션학부</a:t>
            </a:r>
            <a:r>
              <a:rPr lang="ko-KR" altLang="en-US" sz="2800" dirty="0"/>
              <a:t> 이형원</a:t>
            </a:r>
            <a:endParaRPr lang="en-US" altLang="ko-KR" sz="2800" dirty="0"/>
          </a:p>
          <a:p>
            <a:r>
              <a:rPr lang="ko-KR" altLang="en-US" sz="2800" dirty="0"/>
              <a:t>교재 </a:t>
            </a:r>
            <a:r>
              <a:rPr lang="en-US" altLang="ko-KR" sz="2800" dirty="0"/>
              <a:t>: </a:t>
            </a:r>
            <a:r>
              <a:rPr lang="ko-KR" altLang="en-US" sz="2800" dirty="0" err="1"/>
              <a:t>인생유니티</a:t>
            </a:r>
            <a:r>
              <a:rPr lang="ko-KR" altLang="en-US" sz="2800" dirty="0"/>
              <a:t> </a:t>
            </a:r>
            <a:r>
              <a:rPr lang="en-US" altLang="ko-KR" sz="2800" dirty="0"/>
              <a:t>VR/AR</a:t>
            </a:r>
            <a:r>
              <a:rPr lang="ko-KR" altLang="en-US" sz="2800" dirty="0"/>
              <a:t>교과서</a:t>
            </a:r>
            <a:endParaRPr lang="en-US" altLang="ko-KR" sz="2800" dirty="0"/>
          </a:p>
          <a:p>
            <a:r>
              <a:rPr lang="ko-KR" altLang="en-US" sz="2800" dirty="0"/>
              <a:t>강의시간</a:t>
            </a:r>
            <a:r>
              <a:rPr lang="en-US" altLang="ko-KR" sz="2800" dirty="0"/>
              <a:t> </a:t>
            </a:r>
            <a:r>
              <a:rPr lang="ko-KR" altLang="en-US" sz="2800" dirty="0"/>
              <a:t>및 강의실</a:t>
            </a:r>
            <a:r>
              <a:rPr lang="en-US" altLang="ko-KR" sz="2800" dirty="0"/>
              <a:t>:  </a:t>
            </a:r>
            <a:r>
              <a:rPr lang="ko-KR" altLang="en-US" dirty="0"/>
              <a:t>화</a:t>
            </a:r>
            <a:r>
              <a:rPr lang="en-US" altLang="ko-KR" dirty="0"/>
              <a:t>(5,6</a:t>
            </a:r>
            <a:r>
              <a:rPr lang="ko-KR" altLang="en-US" dirty="0"/>
              <a:t>교시</a:t>
            </a:r>
            <a:r>
              <a:rPr lang="en-US" altLang="ko-KR" dirty="0"/>
              <a:t>), </a:t>
            </a:r>
            <a:r>
              <a:rPr lang="ko-KR" altLang="en-US" dirty="0"/>
              <a:t>수</a:t>
            </a:r>
            <a:r>
              <a:rPr lang="en-US" altLang="ko-KR" dirty="0"/>
              <a:t>(1,2</a:t>
            </a:r>
            <a:r>
              <a:rPr lang="ko-KR" altLang="en-US" dirty="0"/>
              <a:t>교시</a:t>
            </a:r>
            <a:r>
              <a:rPr lang="en-US" altLang="ko-KR" dirty="0"/>
              <a:t>), </a:t>
            </a:r>
            <a:r>
              <a:rPr lang="en-US" altLang="ko-KR" sz="2800" dirty="0"/>
              <a:t>E323</a:t>
            </a:r>
          </a:p>
          <a:p>
            <a:r>
              <a:rPr lang="ko-KR" altLang="en-US" sz="2800" dirty="0"/>
              <a:t>평가방법</a:t>
            </a:r>
            <a:endParaRPr lang="en-US" altLang="ko-KR" sz="2800" dirty="0"/>
          </a:p>
          <a:p>
            <a:pPr lvl="1"/>
            <a:r>
              <a:rPr lang="en-US" altLang="ko-KR" sz="2400" dirty="0"/>
              <a:t>12</a:t>
            </a:r>
            <a:r>
              <a:rPr lang="ko-KR" altLang="en-US" sz="2400" dirty="0"/>
              <a:t>번의 수업평가</a:t>
            </a:r>
            <a:r>
              <a:rPr lang="en-US" altLang="ko-KR" sz="2400" dirty="0"/>
              <a:t>/</a:t>
            </a:r>
            <a:r>
              <a:rPr lang="ko-KR" altLang="en-US" sz="2400" dirty="0"/>
              <a:t>과제 </a:t>
            </a:r>
            <a:r>
              <a:rPr lang="en-US" altLang="ko-KR" sz="2400" dirty="0"/>
              <a:t>: </a:t>
            </a:r>
            <a:r>
              <a:rPr lang="ko-KR" altLang="en-US" sz="2400" dirty="0"/>
              <a:t>총 </a:t>
            </a:r>
            <a:r>
              <a:rPr lang="en-US" altLang="ko-KR" sz="2400" dirty="0"/>
              <a:t>30%</a:t>
            </a:r>
          </a:p>
          <a:p>
            <a:pPr lvl="1"/>
            <a:r>
              <a:rPr lang="ko-KR" altLang="en-US" sz="2400" dirty="0"/>
              <a:t>두 번의 필기 시험 </a:t>
            </a:r>
            <a:r>
              <a:rPr lang="en-US" altLang="ko-KR" sz="2400" dirty="0"/>
              <a:t>: </a:t>
            </a:r>
            <a:r>
              <a:rPr lang="ko-KR" altLang="en-US" sz="2400" dirty="0"/>
              <a:t>총 </a:t>
            </a:r>
            <a:r>
              <a:rPr lang="en-US" altLang="ko-KR" dirty="0"/>
              <a:t>60</a:t>
            </a:r>
            <a:r>
              <a:rPr lang="en-US" altLang="ko-KR" sz="2400" dirty="0"/>
              <a:t>%</a:t>
            </a:r>
          </a:p>
          <a:p>
            <a:pPr lvl="1"/>
            <a:r>
              <a:rPr lang="ko-KR" altLang="en-US" sz="2400" dirty="0"/>
              <a:t>출석 및</a:t>
            </a:r>
            <a:r>
              <a:rPr lang="en-US" altLang="ko-KR" sz="2400" dirty="0"/>
              <a:t> </a:t>
            </a:r>
            <a:r>
              <a:rPr lang="ko-KR" altLang="en-US" sz="2400" dirty="0"/>
              <a:t>인터넷</a:t>
            </a:r>
            <a:r>
              <a:rPr lang="en-US" altLang="ko-KR" sz="2400" dirty="0"/>
              <a:t> </a:t>
            </a:r>
            <a:r>
              <a:rPr lang="ko-KR" altLang="en-US" sz="2400" dirty="0"/>
              <a:t>강의 시청</a:t>
            </a:r>
            <a:r>
              <a:rPr lang="en-US" altLang="ko-KR" sz="2400" dirty="0"/>
              <a:t>: </a:t>
            </a:r>
            <a:r>
              <a:rPr lang="ko-KR" altLang="en-US" sz="2400" dirty="0"/>
              <a:t>총 </a:t>
            </a:r>
            <a:r>
              <a:rPr lang="en-US" altLang="ko-KR" sz="2400" dirty="0"/>
              <a:t>10%</a:t>
            </a:r>
            <a:endParaRPr lang="ko-KR" altLang="en-US" sz="240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394063-7DAE-471B-9AFD-874A32D7F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7485AAE-2A55-4E42-BDB6-C7E860B13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405" y="1084867"/>
            <a:ext cx="4034298" cy="527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7131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84AFAF-0A10-B092-A9D9-198AE05DA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204" y="741760"/>
            <a:ext cx="11043592" cy="994172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https://injelms.inje.ac.kr(</a:t>
            </a:r>
            <a:r>
              <a:rPr lang="ko-KR" altLang="en-US" dirty="0"/>
              <a:t>강의자료 및 수업 진행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45A8E4-675D-60CE-87E4-EA7E2C75F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0D04F03-0BC2-3AEE-B413-BA52EE0B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3F21DB3-4647-9FDB-D3EF-4D35DDE01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878" y="1888800"/>
            <a:ext cx="6862624" cy="400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63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09007" y="1481329"/>
            <a:ext cx="11861074" cy="5002598"/>
          </a:xfrm>
        </p:spPr>
        <p:txBody>
          <a:bodyPr>
            <a:noAutofit/>
          </a:bodyPr>
          <a:lstStyle/>
          <a:p>
            <a:r>
              <a:rPr lang="en-US" altLang="ko-KR" sz="2800" dirty="0"/>
              <a:t>1</a:t>
            </a:r>
            <a:r>
              <a:rPr lang="ko-KR" altLang="en-US" sz="2800" dirty="0"/>
              <a:t>주차 </a:t>
            </a:r>
            <a:r>
              <a:rPr lang="en-US" altLang="ko-KR" sz="2800" dirty="0"/>
              <a:t>: </a:t>
            </a:r>
            <a:r>
              <a:rPr lang="ko-KR" altLang="en-US" sz="2800" dirty="0"/>
              <a:t>강의 소개</a:t>
            </a:r>
            <a:r>
              <a:rPr lang="en-US" altLang="ko-KR" sz="2800" dirty="0"/>
              <a:t>, VR </a:t>
            </a:r>
            <a:r>
              <a:rPr lang="ko-KR" altLang="en-US" sz="2800" dirty="0"/>
              <a:t>개요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00, 9.5, </a:t>
            </a:r>
            <a:r>
              <a:rPr lang="en-US" altLang="ko-KR" dirty="0">
                <a:solidFill>
                  <a:srgbClr val="FF0000"/>
                </a:solidFill>
              </a:rPr>
              <a:t>9</a:t>
            </a:r>
            <a:r>
              <a:rPr lang="en-US" altLang="ko-KR" sz="2800" dirty="0">
                <a:solidFill>
                  <a:srgbClr val="FF0000"/>
                </a:solidFill>
              </a:rPr>
              <a:t>.6</a:t>
            </a:r>
          </a:p>
          <a:p>
            <a:r>
              <a:rPr lang="en-US" altLang="ko-KR" sz="2800" dirty="0"/>
              <a:t>2</a:t>
            </a:r>
            <a:r>
              <a:rPr lang="ko-KR" altLang="en-US" sz="2800" dirty="0"/>
              <a:t>주차 </a:t>
            </a:r>
            <a:r>
              <a:rPr lang="en-US" altLang="ko-KR" sz="2800" dirty="0"/>
              <a:t>: </a:t>
            </a:r>
            <a:r>
              <a:rPr lang="ko-KR" altLang="en-US" dirty="0"/>
              <a:t>환경 설정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01, 9.12, 9.13</a:t>
            </a:r>
          </a:p>
          <a:p>
            <a:r>
              <a:rPr lang="en-US" altLang="ko-KR" sz="2800" dirty="0"/>
              <a:t>3</a:t>
            </a:r>
            <a:r>
              <a:rPr lang="ko-KR" altLang="en-US" sz="2800" dirty="0"/>
              <a:t>주차 </a:t>
            </a:r>
            <a:r>
              <a:rPr lang="en-US" altLang="ko-KR" sz="2800" dirty="0"/>
              <a:t>: Magic Voxel</a:t>
            </a:r>
            <a:r>
              <a:rPr lang="ko-KR" altLang="en-US" sz="2800" dirty="0"/>
              <a:t> 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02, 9.19, 9.20</a:t>
            </a:r>
          </a:p>
          <a:p>
            <a:r>
              <a:rPr lang="en-US" altLang="ko-KR" sz="2800" dirty="0"/>
              <a:t>4</a:t>
            </a:r>
            <a:r>
              <a:rPr lang="ko-KR" altLang="en-US" sz="2800" dirty="0"/>
              <a:t>주차 </a:t>
            </a:r>
            <a:r>
              <a:rPr lang="en-US" altLang="ko-KR" sz="2800" dirty="0"/>
              <a:t>: Magic Voxel</a:t>
            </a:r>
            <a:r>
              <a:rPr lang="ko-KR" altLang="en-US" sz="2800" dirty="0"/>
              <a:t> 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03, </a:t>
            </a:r>
            <a:r>
              <a:rPr lang="en-US" altLang="ko-KR" dirty="0">
                <a:solidFill>
                  <a:srgbClr val="FF0000"/>
                </a:solidFill>
              </a:rPr>
              <a:t>9.26, 9.27</a:t>
            </a:r>
            <a:endParaRPr lang="en-US" altLang="ko-KR" sz="2800" dirty="0">
              <a:solidFill>
                <a:srgbClr val="FF0000"/>
              </a:solidFill>
            </a:endParaRPr>
          </a:p>
          <a:p>
            <a:r>
              <a:rPr lang="en-US" altLang="ko-KR" sz="2800" dirty="0"/>
              <a:t>5</a:t>
            </a:r>
            <a:r>
              <a:rPr lang="ko-KR" altLang="en-US" sz="2800" dirty="0"/>
              <a:t>주차 </a:t>
            </a:r>
            <a:r>
              <a:rPr lang="en-US" altLang="ko-KR" sz="2800" dirty="0"/>
              <a:t>: VR </a:t>
            </a:r>
            <a:r>
              <a:rPr lang="ko-KR" altLang="en-US" sz="2800" dirty="0"/>
              <a:t>입출력 적용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04, 10</a:t>
            </a:r>
            <a:r>
              <a:rPr lang="en-US" altLang="ko-KR" dirty="0">
                <a:solidFill>
                  <a:srgbClr val="FF0000"/>
                </a:solidFill>
              </a:rPr>
              <a:t>.3(</a:t>
            </a:r>
            <a:r>
              <a:rPr lang="ko-KR" altLang="en-US" dirty="0">
                <a:solidFill>
                  <a:srgbClr val="FF0000"/>
                </a:solidFill>
              </a:rPr>
              <a:t>보강 </a:t>
            </a:r>
            <a:r>
              <a:rPr lang="en-US" altLang="ko-KR" dirty="0">
                <a:solidFill>
                  <a:srgbClr val="FF0000"/>
                </a:solidFill>
              </a:rPr>
              <a:t>12.12), 10.4</a:t>
            </a:r>
            <a:endParaRPr lang="en-US" altLang="ko-KR" sz="2800" dirty="0">
              <a:solidFill>
                <a:srgbClr val="FF0000"/>
              </a:solidFill>
            </a:endParaRPr>
          </a:p>
          <a:p>
            <a:r>
              <a:rPr lang="en-US" altLang="ko-KR" sz="2800" dirty="0"/>
              <a:t>6</a:t>
            </a:r>
            <a:r>
              <a:rPr lang="ko-KR" altLang="en-US" sz="2800" dirty="0"/>
              <a:t>주차 </a:t>
            </a:r>
            <a:r>
              <a:rPr lang="en-US" altLang="ko-KR" sz="2800" dirty="0"/>
              <a:t>:</a:t>
            </a:r>
            <a:r>
              <a:rPr lang="ko-KR" altLang="en-US" sz="2800" dirty="0"/>
              <a:t> </a:t>
            </a:r>
            <a:r>
              <a:rPr lang="en-US" altLang="ko-KR" sz="2800" dirty="0"/>
              <a:t>VR360 </a:t>
            </a:r>
            <a:r>
              <a:rPr lang="ko-KR" altLang="en-US" sz="2800" dirty="0"/>
              <a:t>영상 플레이어제작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05, 10.10, 10.11</a:t>
            </a:r>
          </a:p>
          <a:p>
            <a:r>
              <a:rPr lang="en-US" altLang="ko-KR" sz="2800" dirty="0"/>
              <a:t>7</a:t>
            </a:r>
            <a:r>
              <a:rPr lang="ko-KR" altLang="en-US" sz="2800" dirty="0"/>
              <a:t>주차 </a:t>
            </a:r>
            <a:r>
              <a:rPr lang="en-US" altLang="ko-KR" sz="2800" dirty="0"/>
              <a:t>: VR360 </a:t>
            </a:r>
            <a:r>
              <a:rPr lang="ko-KR" altLang="en-US" sz="2800" dirty="0"/>
              <a:t>영상 플레이어제작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06, 10.17, 10.18</a:t>
            </a:r>
          </a:p>
          <a:p>
            <a:r>
              <a:rPr lang="en-US" altLang="ko-KR" sz="2800" dirty="0"/>
              <a:t>8</a:t>
            </a:r>
            <a:r>
              <a:rPr lang="ko-KR" altLang="en-US" sz="2800" dirty="0"/>
              <a:t>주차 </a:t>
            </a:r>
            <a:r>
              <a:rPr lang="en-US" altLang="ko-KR" sz="2800" dirty="0"/>
              <a:t>: </a:t>
            </a:r>
            <a:r>
              <a:rPr lang="ko-KR" altLang="en-US" sz="2800" dirty="0"/>
              <a:t>중간고사 필기시험</a:t>
            </a:r>
            <a:r>
              <a:rPr lang="en-US" altLang="ko-KR" sz="2800" dirty="0"/>
              <a:t>, </a:t>
            </a:r>
            <a:r>
              <a:rPr lang="en-US" altLang="ko-KR" dirty="0"/>
              <a:t>10.24, 10.25</a:t>
            </a:r>
            <a:endParaRPr lang="en-US" altLang="ko-KR" sz="2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31043C-F223-49D3-A2F0-C1C7A9617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736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강의일정</a:t>
            </a:r>
            <a:r>
              <a:rPr lang="en-US" altLang="ko-KR" dirty="0"/>
              <a:t>(</a:t>
            </a:r>
            <a:r>
              <a:rPr lang="ko-KR" altLang="en-US" dirty="0"/>
              <a:t>계속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61109" y="1593273"/>
            <a:ext cx="11279725" cy="5015345"/>
          </a:xfrm>
        </p:spPr>
        <p:txBody>
          <a:bodyPr>
            <a:noAutofit/>
          </a:bodyPr>
          <a:lstStyle/>
          <a:p>
            <a:r>
              <a:rPr lang="en-US" altLang="ko-KR" sz="2800" dirty="0"/>
              <a:t>9</a:t>
            </a:r>
            <a:r>
              <a:rPr lang="ko-KR" altLang="en-US" sz="2800" dirty="0"/>
              <a:t>주차 </a:t>
            </a:r>
            <a:r>
              <a:rPr lang="en-US" altLang="ko-KR" sz="2800" dirty="0"/>
              <a:t>: VR </a:t>
            </a:r>
            <a:r>
              <a:rPr lang="ko-KR" altLang="en-US" sz="2800" dirty="0"/>
              <a:t>타워 디펜스제작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07, 10.31, 11.1</a:t>
            </a:r>
          </a:p>
          <a:p>
            <a:r>
              <a:rPr lang="en-US" altLang="ko-KR" sz="2800" dirty="0"/>
              <a:t>10</a:t>
            </a:r>
            <a:r>
              <a:rPr lang="ko-KR" altLang="en-US" sz="2800" dirty="0"/>
              <a:t>주차 </a:t>
            </a:r>
            <a:r>
              <a:rPr lang="en-US" altLang="ko-KR" sz="2800" dirty="0"/>
              <a:t>: VR </a:t>
            </a:r>
            <a:r>
              <a:rPr lang="ko-KR" altLang="en-US" sz="2800" dirty="0"/>
              <a:t>타워 디펜스제작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08, 11.7, 11.8(</a:t>
            </a:r>
            <a:r>
              <a:rPr lang="ko-KR" altLang="en-US" sz="2800" dirty="0">
                <a:solidFill>
                  <a:srgbClr val="FF0000"/>
                </a:solidFill>
              </a:rPr>
              <a:t>보강</a:t>
            </a:r>
            <a:r>
              <a:rPr lang="en-US" altLang="ko-KR" sz="2800" dirty="0">
                <a:solidFill>
                  <a:srgbClr val="FF0000"/>
                </a:solidFill>
              </a:rPr>
              <a:t>)</a:t>
            </a:r>
          </a:p>
          <a:p>
            <a:r>
              <a:rPr lang="en-US" altLang="ko-KR" sz="2800" dirty="0"/>
              <a:t>11</a:t>
            </a:r>
            <a:r>
              <a:rPr lang="ko-KR" altLang="en-US" sz="2800" dirty="0"/>
              <a:t>주차 </a:t>
            </a:r>
            <a:r>
              <a:rPr lang="en-US" altLang="ko-KR" sz="2800" dirty="0"/>
              <a:t>: VR </a:t>
            </a:r>
            <a:r>
              <a:rPr lang="ko-KR" altLang="en-US" sz="2800" dirty="0"/>
              <a:t>네트워크제작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09, 11.14, 11.15</a:t>
            </a:r>
          </a:p>
          <a:p>
            <a:r>
              <a:rPr lang="en-US" altLang="ko-KR" sz="2800" dirty="0"/>
              <a:t>12</a:t>
            </a:r>
            <a:r>
              <a:rPr lang="ko-KR" altLang="en-US" sz="2800" dirty="0"/>
              <a:t>주차 </a:t>
            </a:r>
            <a:r>
              <a:rPr lang="en-US" altLang="ko-KR" sz="2800" dirty="0"/>
              <a:t>: VR </a:t>
            </a:r>
            <a:r>
              <a:rPr lang="ko-KR" altLang="en-US" sz="2800" dirty="0"/>
              <a:t>네트워크제작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10 , </a:t>
            </a:r>
            <a:r>
              <a:rPr lang="en-US" altLang="ko-KR" dirty="0">
                <a:solidFill>
                  <a:srgbClr val="FF0000"/>
                </a:solidFill>
              </a:rPr>
              <a:t>11.21, 11.22</a:t>
            </a:r>
            <a:endParaRPr lang="en-US" altLang="ko-KR" sz="2800" dirty="0">
              <a:solidFill>
                <a:srgbClr val="FF0000"/>
              </a:solidFill>
            </a:endParaRPr>
          </a:p>
          <a:p>
            <a:r>
              <a:rPr lang="en-US" altLang="ko-KR" sz="2800" dirty="0"/>
              <a:t>13</a:t>
            </a:r>
            <a:r>
              <a:rPr lang="ko-KR" altLang="en-US" sz="2800" dirty="0"/>
              <a:t>주차 </a:t>
            </a:r>
            <a:r>
              <a:rPr lang="en-US" altLang="ko-KR" sz="2800" dirty="0"/>
              <a:t>: </a:t>
            </a:r>
            <a:r>
              <a:rPr lang="en-US" altLang="ko-KR" dirty="0"/>
              <a:t>AR </a:t>
            </a:r>
            <a:r>
              <a:rPr lang="ko-KR" altLang="en-US" dirty="0"/>
              <a:t>개념이해 및 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11, </a:t>
            </a:r>
            <a:r>
              <a:rPr lang="en-US" altLang="ko-KR" dirty="0">
                <a:solidFill>
                  <a:srgbClr val="FF0000"/>
                </a:solidFill>
              </a:rPr>
              <a:t>11.28, 11.29</a:t>
            </a:r>
            <a:endParaRPr lang="en-US" altLang="ko-KR" sz="2800" dirty="0">
              <a:solidFill>
                <a:srgbClr val="FF0000"/>
              </a:solidFill>
            </a:endParaRPr>
          </a:p>
          <a:p>
            <a:r>
              <a:rPr lang="en-US" altLang="ko-KR" sz="2800" dirty="0"/>
              <a:t>14</a:t>
            </a:r>
            <a:r>
              <a:rPr lang="ko-KR" altLang="en-US" sz="2800" dirty="0"/>
              <a:t>주차 </a:t>
            </a:r>
            <a:r>
              <a:rPr lang="en-US" altLang="ko-KR" sz="2800" dirty="0"/>
              <a:t>: </a:t>
            </a:r>
            <a:r>
              <a:rPr lang="en-US" altLang="ko-KR" dirty="0"/>
              <a:t>AR </a:t>
            </a:r>
            <a:r>
              <a:rPr lang="ko-KR" altLang="en-US" dirty="0"/>
              <a:t>개념이해 및 제작</a:t>
            </a:r>
            <a:r>
              <a:rPr lang="en-US" altLang="ko-KR" sz="2800" dirty="0"/>
              <a:t> </a:t>
            </a:r>
            <a:r>
              <a:rPr lang="ko-KR" altLang="en-US" sz="2800" dirty="0">
                <a:solidFill>
                  <a:srgbClr val="FF0000"/>
                </a:solidFill>
              </a:rPr>
              <a:t>강의</a:t>
            </a:r>
            <a:r>
              <a:rPr lang="en-US" altLang="ko-KR" sz="2800" dirty="0">
                <a:solidFill>
                  <a:srgbClr val="FF0000"/>
                </a:solidFill>
              </a:rPr>
              <a:t>12, 12.5, 12.6</a:t>
            </a:r>
          </a:p>
          <a:p>
            <a:r>
              <a:rPr lang="en-US" altLang="ko-KR" sz="2800" dirty="0"/>
              <a:t>15</a:t>
            </a:r>
            <a:r>
              <a:rPr lang="ko-KR" altLang="en-US" sz="2800" dirty="0"/>
              <a:t>주차 </a:t>
            </a:r>
            <a:r>
              <a:rPr lang="en-US" altLang="ko-KR" sz="2800" dirty="0"/>
              <a:t>: </a:t>
            </a:r>
            <a:r>
              <a:rPr lang="ko-KR" altLang="en-US" sz="2800" dirty="0"/>
              <a:t>보강주간</a:t>
            </a:r>
            <a:r>
              <a:rPr lang="en-US" altLang="ko-KR" sz="2800" dirty="0"/>
              <a:t>, </a:t>
            </a:r>
          </a:p>
          <a:p>
            <a:r>
              <a:rPr lang="en-US" altLang="ko-KR" sz="2800" dirty="0"/>
              <a:t>16</a:t>
            </a:r>
            <a:r>
              <a:rPr lang="ko-KR" altLang="en-US" sz="2800" dirty="0"/>
              <a:t>주차 </a:t>
            </a:r>
            <a:r>
              <a:rPr lang="en-US" altLang="ko-KR" sz="2800" dirty="0"/>
              <a:t>: </a:t>
            </a:r>
            <a:r>
              <a:rPr lang="ko-KR" altLang="en-US" sz="2800" dirty="0"/>
              <a:t>기말고사 필기시험</a:t>
            </a:r>
            <a:r>
              <a:rPr lang="en-US" altLang="ko-KR" sz="2800" dirty="0"/>
              <a:t>, 12.19, 12.20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29EF3F-1395-408B-8507-E27EB2A9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389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강의진행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393" y="1334885"/>
            <a:ext cx="8387715" cy="5523115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C57CB5-BC81-4633-BF3B-6A2498CF5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441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/>
        </p:nvSpPr>
        <p:spPr>
          <a:xfrm>
            <a:off x="0" y="6142167"/>
            <a:ext cx="12192000" cy="7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lnSpc>
                <a:spcPct val="80000"/>
              </a:lnSpc>
              <a:buClr>
                <a:srgbClr val="DF5203"/>
              </a:buClr>
              <a:buSzPts val="1100"/>
            </a:pPr>
            <a:r>
              <a:rPr lang="en-US" sz="1467" b="1">
                <a:solidFill>
                  <a:srgbClr val="DF5203"/>
                </a:solidFill>
                <a:latin typeface="Arial"/>
                <a:ea typeface="Arial"/>
                <a:cs typeface="Arial"/>
                <a:sym typeface="Arial"/>
              </a:rPr>
              <a:t>본 교재를 정당한 권리 없이 무단 배포 / 복제 / 전송 시 그로 인한 손해를 배상하여야 함에 주의하시기 바랍니다.</a:t>
            </a:r>
            <a:endParaRPr sz="1467" b="1">
              <a:solidFill>
                <a:srgbClr val="DF520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4"/>
          <p:cNvSpPr/>
          <p:nvPr/>
        </p:nvSpPr>
        <p:spPr>
          <a:xfrm>
            <a:off x="0" y="3978275"/>
            <a:ext cx="12192000" cy="45600"/>
          </a:xfrm>
          <a:prstGeom prst="rect">
            <a:avLst/>
          </a:prstGeom>
          <a:solidFill>
            <a:srgbClr val="DF5203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just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4"/>
          <p:cNvSpPr/>
          <p:nvPr/>
        </p:nvSpPr>
        <p:spPr>
          <a:xfrm>
            <a:off x="0" y="2069465"/>
            <a:ext cx="12192400" cy="1885200"/>
          </a:xfrm>
          <a:prstGeom prst="rect">
            <a:avLst/>
          </a:prstGeom>
          <a:solidFill>
            <a:srgbClr val="FFC000">
              <a:alpha val="68627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just">
              <a:buClr>
                <a:schemeClr val="dk1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2200135"/>
            <a:ext cx="9144800" cy="1622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noAutofit/>
          </a:bodyPr>
          <a:lstStyle/>
          <a:p>
            <a:pPr>
              <a:buClr>
                <a:schemeClr val="lt1"/>
              </a:buClr>
            </a:pPr>
            <a:r>
              <a:rPr lang="en-US" altLang="ko-KR" b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VR </a:t>
            </a:r>
            <a:r>
              <a:rPr lang="ko-KR" altLang="en-US" b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콘텐츠 제작</a:t>
            </a:r>
            <a:endParaRPr lang="ko-KR" altLang="en-US" sz="3200" b="1" dirty="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Arial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1524000" y="1554804"/>
            <a:ext cx="9145600" cy="5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1800"/>
            </a:pPr>
            <a:r>
              <a:rPr lang="ko-KR" alt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인생 </a:t>
            </a:r>
            <a:r>
              <a:rPr lang="ko-KR" alt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유니티 </a:t>
            </a:r>
            <a:r>
              <a:rPr lang="en-US" alt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VR AR </a:t>
            </a:r>
            <a:r>
              <a:rPr lang="ko-KR" alt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교과서 </a:t>
            </a:r>
            <a:r>
              <a:rPr lang="en-US" altLang="ko-K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-KR" alt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장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그림 4" descr="그리기, 방이(가) 표시된 사진&#10;&#10;자동 생성된 설명">
            <a:extLst>
              <a:ext uri="{FF2B5EF4-FFF2-40B4-BE49-F238E27FC236}">
                <a16:creationId xmlns:a16="http://schemas.microsoft.com/office/drawing/2014/main" id="{F404939E-48EB-4790-B8A8-CA2873634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359" y="4148773"/>
            <a:ext cx="3017283" cy="60345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359" y="4977298"/>
            <a:ext cx="2438400" cy="469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BCE0DB0D-35AD-42EF-98E6-EE5C6305F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370" y="1076960"/>
            <a:ext cx="4958551" cy="854000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3024770B-4FB7-4DAB-AD64-24BD56DD71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6262" indent="0">
              <a:buNone/>
            </a:pPr>
            <a:r>
              <a:rPr lang="en-US" altLang="ko-KR" sz="2133"/>
              <a:t>1-0. VR </a:t>
            </a:r>
            <a:r>
              <a:rPr lang="ko-KR" altLang="en-US" sz="2133"/>
              <a:t>개요</a:t>
            </a:r>
            <a:endParaRPr lang="en-US" altLang="ko-KR" sz="2133" dirty="0"/>
          </a:p>
          <a:p>
            <a:pPr marL="186262" indent="0">
              <a:buNone/>
            </a:pPr>
            <a:r>
              <a:rPr lang="en-US" altLang="ko-KR" sz="2133"/>
              <a:t>1-1. MagicVoxel</a:t>
            </a:r>
          </a:p>
          <a:p>
            <a:pPr marL="186262" indent="0">
              <a:buNone/>
            </a:pPr>
            <a:r>
              <a:rPr lang="en-US" altLang="ko-KR" sz="2133"/>
              <a:t>1-2 VR360 </a:t>
            </a:r>
            <a:r>
              <a:rPr lang="ko-KR" altLang="en-US" sz="2133"/>
              <a:t>영상 플레이어</a:t>
            </a:r>
            <a:endParaRPr lang="en-US" altLang="ko-KR" sz="2133"/>
          </a:p>
          <a:p>
            <a:pPr marL="186262" indent="0">
              <a:buNone/>
            </a:pPr>
            <a:r>
              <a:rPr lang="en-US" altLang="ko-KR" sz="2133"/>
              <a:t>1-3 VR TowerDefense</a:t>
            </a:r>
          </a:p>
          <a:p>
            <a:pPr marL="186262" indent="0">
              <a:buNone/>
            </a:pPr>
            <a:r>
              <a:rPr lang="en-US" altLang="ko-KR" sz="2133"/>
              <a:t>1-4 VR </a:t>
            </a:r>
            <a:r>
              <a:rPr lang="ko-KR" altLang="en-US" sz="2133"/>
              <a:t>네트워크게임 제작</a:t>
            </a:r>
            <a:endParaRPr lang="ko-KR" altLang="en-US" sz="2133" dirty="0"/>
          </a:p>
        </p:txBody>
      </p:sp>
    </p:spTree>
    <p:extLst>
      <p:ext uri="{BB962C8B-B14F-4D97-AF65-F5344CB8AC3E}">
        <p14:creationId xmlns:p14="http://schemas.microsoft.com/office/powerpoint/2010/main" val="1656907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80979892-76C3-403E-8229-6CA9FE49D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6400"/>
            <a:ext cx="10516000" cy="1326800"/>
          </a:xfrm>
        </p:spPr>
        <p:txBody>
          <a:bodyPr/>
          <a:lstStyle/>
          <a:p>
            <a:pPr algn="ctr"/>
            <a:r>
              <a:rPr lang="en-US" altLang="ko-KR" b="1"/>
              <a:t>1-0</a:t>
            </a:r>
            <a:r>
              <a:rPr lang="ko-KR" altLang="en-US" b="1"/>
              <a:t>장 </a:t>
            </a:r>
            <a:r>
              <a:rPr lang="en-US" altLang="ko-KR" b="1"/>
              <a:t>VR </a:t>
            </a:r>
            <a:r>
              <a:rPr lang="ko-KR" altLang="en-US" b="1"/>
              <a:t>개요</a:t>
            </a:r>
            <a:endParaRPr lang="ko-KR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E1F735-4DE2-41C2-9895-536CFA4964DA}"/>
              </a:ext>
            </a:extLst>
          </p:cNvPr>
          <p:cNvSpPr txBox="1"/>
          <p:nvPr/>
        </p:nvSpPr>
        <p:spPr>
          <a:xfrm>
            <a:off x="350983" y="3777755"/>
            <a:ext cx="1149003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2400" b="1"/>
              <a:t>1.0.1 VR </a:t>
            </a:r>
            <a:r>
              <a:rPr lang="ko-KR" altLang="en-US" sz="2400" b="1"/>
              <a:t>의 현재와 미래</a:t>
            </a:r>
            <a:br>
              <a:rPr lang="ko-KR" altLang="en-US" sz="2400" b="1"/>
            </a:br>
            <a:r>
              <a:rPr lang="ko-KR" altLang="en-US" sz="2400" b="1"/>
              <a:t>		</a:t>
            </a:r>
            <a:r>
              <a:rPr lang="en-US" altLang="ko-KR" sz="2400" b="1"/>
              <a:t>1.0.2 VR </a:t>
            </a:r>
            <a:r>
              <a:rPr lang="ko-KR" altLang="en-US" sz="2400" b="1"/>
              <a:t>기기의 종류와 개발환경 설치 및 설정</a:t>
            </a:r>
            <a:br>
              <a:rPr lang="ko-KR" altLang="en-US" sz="2400" b="1"/>
            </a:br>
            <a:r>
              <a:rPr lang="en-US" altLang="ko-KR" sz="2400" b="1"/>
              <a:t>1.0.3 VR </a:t>
            </a:r>
            <a:r>
              <a:rPr lang="ko-KR" altLang="en-US" sz="2400" b="1"/>
              <a:t>플랫폼 별 대응을 위한 원소스멀티유즈</a:t>
            </a:r>
            <a:br>
              <a:rPr lang="ko-KR" altLang="en-US" sz="2400" b="1"/>
            </a:b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4018935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1059</TotalTime>
  <Words>653</Words>
  <Application>Microsoft Office PowerPoint</Application>
  <PresentationFormat>Widescreen</PresentationFormat>
  <Paragraphs>105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Wingdings</vt:lpstr>
      <vt:lpstr>Office 테마</vt:lpstr>
      <vt:lpstr>게임엔진2 제1주</vt:lpstr>
      <vt:lpstr>강의소개</vt:lpstr>
      <vt:lpstr>https://injelms.inje.ac.kr(강의자료 및 수업 진행)</vt:lpstr>
      <vt:lpstr>강의 일정</vt:lpstr>
      <vt:lpstr>강의일정(계속)</vt:lpstr>
      <vt:lpstr>강의진행</vt:lpstr>
      <vt:lpstr>VR 콘텐츠 제작</vt:lpstr>
      <vt:lpstr>목차</vt:lpstr>
      <vt:lpstr>1-0장 VR 개요</vt:lpstr>
      <vt:lpstr>1.0.1 VR 의 현재와 미래</vt:lpstr>
      <vt:lpstr>1.0.1 VR 의 현재와 미래</vt:lpstr>
      <vt:lpstr>1.0.1 VR 의 현재와 미래</vt:lpstr>
      <vt:lpstr>1.0.1 VR 의 현재와 미래</vt:lpstr>
      <vt:lpstr>1.0.1 VR 의 현재와 미래</vt:lpstr>
      <vt:lpstr>VR의 개념</vt:lpstr>
      <vt:lpstr>HMD의 구조 및 원리</vt:lpstr>
      <vt:lpstr>할일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기초C언어 제1주</dc:title>
  <dc:creator>hwlee</dc:creator>
  <cp:lastModifiedBy>Lee Hyung Won</cp:lastModifiedBy>
  <cp:revision>54</cp:revision>
  <cp:lastPrinted>2017-02-13T22:50:26Z</cp:lastPrinted>
  <dcterms:created xsi:type="dcterms:W3CDTF">2015-05-15T08:43:14Z</dcterms:created>
  <dcterms:modified xsi:type="dcterms:W3CDTF">2023-09-04T21:27:30Z</dcterms:modified>
</cp:coreProperties>
</file>

<file path=docProps/thumbnail.jpeg>
</file>